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A82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E456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91199"/>
            <a:ext cx="9143999" cy="10667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791" y="191376"/>
            <a:ext cx="535599" cy="5349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284976" y="6492875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337"/>
                </a:lnTo>
              </a:path>
            </a:pathLst>
          </a:custGeom>
          <a:ln w="6350">
            <a:solidFill>
              <a:srgbClr val="1E5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A82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456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A82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A82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91199"/>
            <a:ext cx="9143999" cy="10667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60791" y="191376"/>
            <a:ext cx="535599" cy="534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1654" y="241808"/>
            <a:ext cx="552069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A822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670" y="1669542"/>
            <a:ext cx="8368030" cy="349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E456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8713" y="6440525"/>
            <a:ext cx="280670" cy="254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x9oBWfjdC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W0xLD7S8C6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91199"/>
            <a:ext cx="9143999" cy="1066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791" y="191376"/>
              <a:ext cx="535599" cy="534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969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940822"/>
              <a:ext cx="9144000" cy="2917190"/>
            </a:xfrm>
            <a:custGeom>
              <a:avLst/>
              <a:gdLst/>
              <a:ahLst/>
              <a:cxnLst/>
              <a:rect l="l" t="t" r="r" b="b"/>
              <a:pathLst>
                <a:path w="9144000" h="2917190">
                  <a:moveTo>
                    <a:pt x="9144000" y="101600"/>
                  </a:moveTo>
                  <a:lnTo>
                    <a:pt x="9134551" y="101600"/>
                  </a:lnTo>
                  <a:lnTo>
                    <a:pt x="9080881" y="88900"/>
                  </a:lnTo>
                  <a:lnTo>
                    <a:pt x="8972093" y="88900"/>
                  </a:lnTo>
                  <a:lnTo>
                    <a:pt x="8916975" y="76200"/>
                  </a:lnTo>
                  <a:lnTo>
                    <a:pt x="8861374" y="76200"/>
                  </a:lnTo>
                  <a:lnTo>
                    <a:pt x="8805316" y="63500"/>
                  </a:lnTo>
                  <a:lnTo>
                    <a:pt x="8691816" y="63500"/>
                  </a:lnTo>
                  <a:lnTo>
                    <a:pt x="8634387" y="50800"/>
                  </a:lnTo>
                  <a:lnTo>
                    <a:pt x="8518182" y="50800"/>
                  </a:lnTo>
                  <a:lnTo>
                    <a:pt x="8459419" y="38100"/>
                  </a:lnTo>
                  <a:lnTo>
                    <a:pt x="8280552" y="38100"/>
                  </a:lnTo>
                  <a:lnTo>
                    <a:pt x="8220100" y="25400"/>
                  </a:lnTo>
                  <a:lnTo>
                    <a:pt x="8036255" y="25400"/>
                  </a:lnTo>
                  <a:lnTo>
                    <a:pt x="7974165" y="12700"/>
                  </a:lnTo>
                  <a:lnTo>
                    <a:pt x="7463803" y="12700"/>
                  </a:lnTo>
                  <a:lnTo>
                    <a:pt x="7398372" y="0"/>
                  </a:lnTo>
                  <a:lnTo>
                    <a:pt x="7066115" y="0"/>
                  </a:lnTo>
                  <a:lnTo>
                    <a:pt x="6998678" y="12700"/>
                  </a:lnTo>
                  <a:lnTo>
                    <a:pt x="6448196" y="12700"/>
                  </a:lnTo>
                  <a:lnTo>
                    <a:pt x="6378092" y="25400"/>
                  </a:lnTo>
                  <a:lnTo>
                    <a:pt x="6166180" y="25400"/>
                  </a:lnTo>
                  <a:lnTo>
                    <a:pt x="6095022" y="38100"/>
                  </a:lnTo>
                  <a:lnTo>
                    <a:pt x="5880062" y="38100"/>
                  </a:lnTo>
                  <a:lnTo>
                    <a:pt x="5807926" y="50800"/>
                  </a:lnTo>
                  <a:lnTo>
                    <a:pt x="5662981" y="50800"/>
                  </a:lnTo>
                  <a:lnTo>
                    <a:pt x="5590171" y="63500"/>
                  </a:lnTo>
                  <a:lnTo>
                    <a:pt x="5517146" y="63500"/>
                  </a:lnTo>
                  <a:lnTo>
                    <a:pt x="5443906" y="76200"/>
                  </a:lnTo>
                  <a:lnTo>
                    <a:pt x="5296827" y="76200"/>
                  </a:lnTo>
                  <a:lnTo>
                    <a:pt x="5223002" y="88900"/>
                  </a:lnTo>
                  <a:lnTo>
                    <a:pt x="5149177" y="88900"/>
                  </a:lnTo>
                  <a:lnTo>
                    <a:pt x="5075593" y="101600"/>
                  </a:lnTo>
                  <a:lnTo>
                    <a:pt x="5002225" y="101600"/>
                  </a:lnTo>
                  <a:lnTo>
                    <a:pt x="4929111" y="114300"/>
                  </a:lnTo>
                  <a:lnTo>
                    <a:pt x="4856226" y="114300"/>
                  </a:lnTo>
                  <a:lnTo>
                    <a:pt x="4783594" y="127000"/>
                  </a:lnTo>
                  <a:lnTo>
                    <a:pt x="4711204" y="127000"/>
                  </a:lnTo>
                  <a:lnTo>
                    <a:pt x="4567212" y="152400"/>
                  </a:lnTo>
                  <a:lnTo>
                    <a:pt x="4495609" y="152400"/>
                  </a:lnTo>
                  <a:lnTo>
                    <a:pt x="4424273" y="165100"/>
                  </a:lnTo>
                  <a:lnTo>
                    <a:pt x="4353217" y="165100"/>
                  </a:lnTo>
                  <a:lnTo>
                    <a:pt x="4211942" y="190500"/>
                  </a:lnTo>
                  <a:lnTo>
                    <a:pt x="4141736" y="190500"/>
                  </a:lnTo>
                  <a:lnTo>
                    <a:pt x="4002227" y="215900"/>
                  </a:lnTo>
                  <a:lnTo>
                    <a:pt x="3932923" y="215900"/>
                  </a:lnTo>
                  <a:lnTo>
                    <a:pt x="3795242" y="241300"/>
                  </a:lnTo>
                  <a:lnTo>
                    <a:pt x="3726878" y="241300"/>
                  </a:lnTo>
                  <a:lnTo>
                    <a:pt x="3523754" y="279400"/>
                  </a:lnTo>
                  <a:lnTo>
                    <a:pt x="3456724" y="279400"/>
                  </a:lnTo>
                  <a:lnTo>
                    <a:pt x="3126790" y="342900"/>
                  </a:lnTo>
                  <a:lnTo>
                    <a:pt x="3061893" y="342900"/>
                  </a:lnTo>
                  <a:lnTo>
                    <a:pt x="2556497" y="444500"/>
                  </a:lnTo>
                  <a:lnTo>
                    <a:pt x="2495131" y="444500"/>
                  </a:lnTo>
                  <a:lnTo>
                    <a:pt x="2373642" y="469900"/>
                  </a:lnTo>
                  <a:lnTo>
                    <a:pt x="1681886" y="622300"/>
                  </a:lnTo>
                  <a:lnTo>
                    <a:pt x="1627276" y="647700"/>
                  </a:lnTo>
                  <a:lnTo>
                    <a:pt x="1208443" y="749300"/>
                  </a:lnTo>
                  <a:lnTo>
                    <a:pt x="1158417" y="774700"/>
                  </a:lnTo>
                  <a:lnTo>
                    <a:pt x="869657" y="850900"/>
                  </a:lnTo>
                  <a:lnTo>
                    <a:pt x="823468" y="876300"/>
                  </a:lnTo>
                  <a:lnTo>
                    <a:pt x="644448" y="927100"/>
                  </a:lnTo>
                  <a:lnTo>
                    <a:pt x="601154" y="952500"/>
                  </a:lnTo>
                  <a:lnTo>
                    <a:pt x="433933" y="1003300"/>
                  </a:lnTo>
                  <a:lnTo>
                    <a:pt x="393636" y="1028700"/>
                  </a:lnTo>
                  <a:lnTo>
                    <a:pt x="276491" y="1066800"/>
                  </a:lnTo>
                  <a:lnTo>
                    <a:pt x="238709" y="1092200"/>
                  </a:lnTo>
                  <a:lnTo>
                    <a:pt x="129171" y="1130300"/>
                  </a:lnTo>
                  <a:lnTo>
                    <a:pt x="93954" y="1155700"/>
                  </a:lnTo>
                  <a:lnTo>
                    <a:pt x="25488" y="1181100"/>
                  </a:lnTo>
                  <a:lnTo>
                    <a:pt x="0" y="1193800"/>
                  </a:lnTo>
                  <a:lnTo>
                    <a:pt x="0" y="1545577"/>
                  </a:lnTo>
                  <a:lnTo>
                    <a:pt x="0" y="2514600"/>
                  </a:lnTo>
                  <a:lnTo>
                    <a:pt x="0" y="2917177"/>
                  </a:lnTo>
                  <a:lnTo>
                    <a:pt x="9143987" y="2917177"/>
                  </a:lnTo>
                  <a:lnTo>
                    <a:pt x="9143987" y="2247912"/>
                  </a:lnTo>
                  <a:lnTo>
                    <a:pt x="9144000" y="1545577"/>
                  </a:lnTo>
                  <a:lnTo>
                    <a:pt x="9144000" y="101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6461" y="5846064"/>
              <a:ext cx="1749806" cy="6090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81929" y="4558410"/>
            <a:ext cx="2626995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8540">
              <a:lnSpc>
                <a:spcPct val="100000"/>
              </a:lnSpc>
              <a:spcBef>
                <a:spcPts val="100"/>
              </a:spcBef>
            </a:pPr>
            <a:r>
              <a:rPr sz="3200" b="1" spc="13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3200" b="1" spc="-2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3200" b="1" spc="155" dirty="0">
                <a:solidFill>
                  <a:srgbClr val="2E456C"/>
                </a:solidFill>
                <a:latin typeface="Trebuchet MS"/>
                <a:cs typeface="Trebuchet MS"/>
              </a:rPr>
              <a:t>EDC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b="1" spc="50" dirty="0">
                <a:solidFill>
                  <a:srgbClr val="FA822C"/>
                </a:solidFill>
                <a:latin typeface="Trebuchet MS"/>
                <a:cs typeface="Trebuchet MS"/>
              </a:rPr>
              <a:t>Venez</a:t>
            </a:r>
            <a:r>
              <a:rPr sz="2800" b="1" spc="-204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2800" b="1" spc="65" dirty="0">
                <a:solidFill>
                  <a:srgbClr val="FA822C"/>
                </a:solidFill>
                <a:latin typeface="Trebuchet MS"/>
                <a:cs typeface="Trebuchet MS"/>
              </a:rPr>
              <a:t>et</a:t>
            </a:r>
            <a:r>
              <a:rPr sz="2800" b="1" spc="-200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A822C"/>
                </a:solidFill>
                <a:latin typeface="Trebuchet MS"/>
                <a:cs typeface="Trebuchet MS"/>
              </a:rPr>
              <a:t>voyez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6813" y="6467551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1373" y="399999"/>
            <a:ext cx="485711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44830" marR="5080" indent="-532765">
              <a:lnSpc>
                <a:spcPts val="3030"/>
              </a:lnSpc>
              <a:spcBef>
                <a:spcPts val="475"/>
              </a:spcBef>
            </a:pPr>
            <a:r>
              <a:rPr spc="150" dirty="0"/>
              <a:t>Des</a:t>
            </a:r>
            <a:r>
              <a:rPr spc="-229" dirty="0"/>
              <a:t> </a:t>
            </a:r>
            <a:r>
              <a:rPr spc="110" dirty="0"/>
              <a:t>ressources</a:t>
            </a:r>
            <a:r>
              <a:rPr spc="-225" dirty="0"/>
              <a:t> </a:t>
            </a:r>
            <a:r>
              <a:rPr spc="90" dirty="0"/>
              <a:t>pour</a:t>
            </a:r>
            <a:r>
              <a:rPr spc="-204" dirty="0"/>
              <a:t> </a:t>
            </a:r>
            <a:r>
              <a:rPr spc="-10" dirty="0"/>
              <a:t>nourrir </a:t>
            </a:r>
            <a:r>
              <a:rPr spc="145" dirty="0"/>
              <a:t>les</a:t>
            </a:r>
            <a:r>
              <a:rPr spc="-210" dirty="0"/>
              <a:t> </a:t>
            </a:r>
            <a:r>
              <a:rPr spc="75" dirty="0"/>
              <a:t>réunions</a:t>
            </a:r>
            <a:r>
              <a:rPr spc="-220" dirty="0"/>
              <a:t> </a:t>
            </a:r>
            <a:r>
              <a:rPr spc="60" dirty="0"/>
              <a:t>d’équipe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701" y="4303775"/>
            <a:ext cx="4318000" cy="25542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1167" y="1558797"/>
            <a:ext cx="812101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b="1" spc="9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b="1" spc="-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2E456C"/>
                </a:solidFill>
                <a:latin typeface="Trebuchet MS"/>
                <a:cs typeface="Trebuchet MS"/>
              </a:rPr>
              <a:t>thèmes</a:t>
            </a:r>
            <a:r>
              <a:rPr sz="2000" b="1" spc="-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travaillés</a:t>
            </a:r>
            <a:r>
              <a:rPr sz="2000" spc="-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spc="-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2E456C"/>
                </a:solidFill>
                <a:latin typeface="Trebuchet MS"/>
                <a:cs typeface="Trebuchet MS"/>
              </a:rPr>
              <a:t>proposés</a:t>
            </a:r>
            <a:r>
              <a:rPr sz="2000" spc="-1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par</a:t>
            </a:r>
            <a:r>
              <a:rPr sz="20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2E456C"/>
                </a:solidFill>
                <a:latin typeface="Trebuchet MS"/>
                <a:cs typeface="Trebuchet MS"/>
              </a:rPr>
              <a:t>commissions</a:t>
            </a:r>
            <a:r>
              <a:rPr sz="2000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expertes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spc="9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b="1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2E456C"/>
                </a:solidFill>
                <a:latin typeface="Trebuchet MS"/>
                <a:cs typeface="Trebuchet MS"/>
              </a:rPr>
              <a:t>ouvrages</a:t>
            </a:r>
            <a:r>
              <a:rPr sz="2000" b="1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2E456C"/>
                </a:solidFill>
                <a:latin typeface="Trebuchet MS"/>
                <a:cs typeface="Trebuchet MS"/>
              </a:rPr>
              <a:t>clés</a:t>
            </a:r>
            <a:r>
              <a:rPr sz="2000" b="1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20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2E456C"/>
                </a:solidFill>
                <a:latin typeface="Trebuchet MS"/>
                <a:cs typeface="Trebuchet MS"/>
              </a:rPr>
              <a:t>pensée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sociale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chrétienne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20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entreprise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spc="-1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2E456C"/>
                </a:solidFill>
                <a:latin typeface="Trebuchet MS"/>
                <a:cs typeface="Trebuchet MS"/>
              </a:rPr>
              <a:t>ses</a:t>
            </a:r>
            <a:r>
              <a:rPr sz="2000" spc="-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piliers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spc="9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b="1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formations</a:t>
            </a:r>
            <a:r>
              <a:rPr sz="2000" b="1" spc="-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pour</a:t>
            </a:r>
            <a:r>
              <a:rPr sz="2000" b="1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approfondir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2E456C"/>
                </a:solidFill>
                <a:latin typeface="Trebuchet MS"/>
                <a:cs typeface="Trebuchet MS"/>
              </a:rPr>
              <a:t>ses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 réflexions</a:t>
            </a:r>
            <a:r>
              <a:rPr sz="20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mettre</a:t>
            </a:r>
            <a:r>
              <a:rPr sz="20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000" spc="70" dirty="0">
                <a:solidFill>
                  <a:srgbClr val="2E456C"/>
                </a:solidFill>
                <a:latin typeface="Trebuchet MS"/>
                <a:cs typeface="Trebuchet MS"/>
              </a:rPr>
              <a:t>œuvre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spc="70" dirty="0">
                <a:solidFill>
                  <a:srgbClr val="2E456C"/>
                </a:solidFill>
                <a:latin typeface="Trebuchet MS"/>
                <a:cs typeface="Trebuchet MS"/>
              </a:rPr>
              <a:t>Une</a:t>
            </a:r>
            <a:r>
              <a:rPr sz="2000" b="1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revue</a:t>
            </a:r>
            <a:r>
              <a:rPr sz="2000" b="1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bimestrielle</a:t>
            </a:r>
            <a:r>
              <a:rPr sz="2000" b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i="1" spc="-25" dirty="0">
                <a:solidFill>
                  <a:srgbClr val="2E456C"/>
                </a:solidFill>
                <a:latin typeface="Trebuchet MS"/>
                <a:cs typeface="Trebuchet MS"/>
              </a:rPr>
              <a:t>Dirigeants</a:t>
            </a:r>
            <a:r>
              <a:rPr sz="2000" b="1" i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i="1" spc="-35" dirty="0">
                <a:solidFill>
                  <a:srgbClr val="2E456C"/>
                </a:solidFill>
                <a:latin typeface="Trebuchet MS"/>
                <a:cs typeface="Trebuchet MS"/>
              </a:rPr>
              <a:t>Chrétiens</a:t>
            </a:r>
            <a:r>
              <a:rPr sz="2000" b="1" i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2E456C"/>
                </a:solidFill>
                <a:latin typeface="Trebuchet MS"/>
                <a:cs typeface="Trebuchet MS"/>
              </a:rPr>
              <a:t>pour</a:t>
            </a:r>
            <a:r>
              <a:rPr sz="20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approfondir</a:t>
            </a:r>
            <a:r>
              <a:rPr sz="20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2E456C"/>
                </a:solidFill>
                <a:latin typeface="Trebuchet MS"/>
                <a:cs typeface="Trebuchet MS"/>
              </a:rPr>
              <a:t>ses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réflexions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2000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travers</a:t>
            </a:r>
            <a:r>
              <a:rPr sz="20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20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spc="-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2E456C"/>
                </a:solidFill>
                <a:latin typeface="Trebuchet MS"/>
                <a:cs typeface="Trebuchet MS"/>
              </a:rPr>
              <a:t>témoignages</a:t>
            </a:r>
            <a:r>
              <a:rPr sz="2000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2E456C"/>
                </a:solidFill>
                <a:latin typeface="Trebuchet MS"/>
                <a:cs typeface="Trebuchet MS"/>
              </a:rPr>
              <a:t>regards</a:t>
            </a:r>
            <a:r>
              <a:rPr sz="2000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2E456C"/>
                </a:solidFill>
                <a:latin typeface="Trebuchet MS"/>
                <a:cs typeface="Trebuchet MS"/>
              </a:rPr>
              <a:t>croisés</a:t>
            </a:r>
            <a:r>
              <a:rPr sz="20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2E456C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dirigeants</a:t>
            </a:r>
            <a:r>
              <a:rPr sz="20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 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d’experts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287" y="4292599"/>
            <a:ext cx="3630549" cy="2565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30" cy="6858000"/>
          </a:xfrm>
          <a:custGeom>
            <a:avLst/>
            <a:gdLst/>
            <a:ahLst/>
            <a:cxnLst/>
            <a:rect l="l" t="t" r="r" b="b"/>
            <a:pathLst>
              <a:path w="9142730" h="6858000">
                <a:moveTo>
                  <a:pt x="9142476" y="0"/>
                </a:moveTo>
                <a:lnTo>
                  <a:pt x="0" y="0"/>
                </a:lnTo>
                <a:lnTo>
                  <a:pt x="0" y="6858000"/>
                </a:lnTo>
                <a:lnTo>
                  <a:pt x="9142476" y="6858000"/>
                </a:lnTo>
                <a:lnTo>
                  <a:pt x="9142476" y="0"/>
                </a:lnTo>
                <a:close/>
              </a:path>
            </a:pathLst>
          </a:custGeom>
          <a:solidFill>
            <a:srgbClr val="2E4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2730" cy="6858000"/>
          </a:xfrm>
          <a:custGeom>
            <a:avLst/>
            <a:gdLst/>
            <a:ahLst/>
            <a:cxnLst/>
            <a:rect l="l" t="t" r="r" b="b"/>
            <a:pathLst>
              <a:path w="9142730" h="6858000">
                <a:moveTo>
                  <a:pt x="0" y="6858000"/>
                </a:moveTo>
                <a:lnTo>
                  <a:pt x="9142476" y="6858000"/>
                </a:lnTo>
                <a:lnTo>
                  <a:pt x="91424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8797" y="996137"/>
            <a:ext cx="6062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75" dirty="0">
                <a:solidFill>
                  <a:srgbClr val="FFFFFF"/>
                </a:solidFill>
              </a:rPr>
              <a:t>Un</a:t>
            </a:r>
            <a:r>
              <a:rPr sz="4000" spc="-295" dirty="0">
                <a:solidFill>
                  <a:srgbClr val="FFFFFF"/>
                </a:solidFill>
              </a:rPr>
              <a:t> </a:t>
            </a:r>
            <a:r>
              <a:rPr sz="4000" spc="165" dirty="0">
                <a:solidFill>
                  <a:srgbClr val="FFFFFF"/>
                </a:solidFill>
              </a:rPr>
              <a:t>mouvement</a:t>
            </a:r>
            <a:r>
              <a:rPr sz="4000" spc="-260" dirty="0">
                <a:solidFill>
                  <a:srgbClr val="FFFFFF"/>
                </a:solidFill>
              </a:rPr>
              <a:t> </a:t>
            </a:r>
            <a:r>
              <a:rPr sz="4000" spc="135" dirty="0">
                <a:solidFill>
                  <a:srgbClr val="FFFFFF"/>
                </a:solidFill>
              </a:rPr>
              <a:t>national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9013" y="2439289"/>
            <a:ext cx="4863719" cy="30664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F758C-3CEE-8195-0131-9469745B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5CBD00-432F-F0A8-73F2-4F3E5C33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31" y="0"/>
            <a:ext cx="6341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7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32568-6013-E6C9-B8F3-AC33CDE5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A7BA64-F3D8-2A27-19D3-33215AF0F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93" y="223266"/>
            <a:ext cx="706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Une</a:t>
            </a:r>
            <a:r>
              <a:rPr spc="-225" dirty="0"/>
              <a:t> </a:t>
            </a:r>
            <a:r>
              <a:rPr spc="105" dirty="0"/>
              <a:t>organisation</a:t>
            </a:r>
            <a:r>
              <a:rPr spc="-204" dirty="0"/>
              <a:t> </a:t>
            </a:r>
            <a:r>
              <a:rPr spc="155" dirty="0"/>
              <a:t>au</a:t>
            </a:r>
            <a:r>
              <a:rPr spc="-220" dirty="0"/>
              <a:t> </a:t>
            </a:r>
            <a:r>
              <a:rPr spc="80" dirty="0"/>
              <a:t>service</a:t>
            </a:r>
            <a:r>
              <a:rPr spc="-204" dirty="0"/>
              <a:t> </a:t>
            </a:r>
            <a:r>
              <a:rPr spc="160" dirty="0"/>
              <a:t>des</a:t>
            </a:r>
            <a:r>
              <a:rPr spc="-220" dirty="0"/>
              <a:t> </a:t>
            </a:r>
            <a:r>
              <a:rPr spc="100" dirty="0"/>
              <a:t>équipes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762000"/>
            <a:ext cx="5905500" cy="55625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899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100"/>
              </a:spcBef>
            </a:pPr>
            <a:r>
              <a:rPr dirty="0"/>
              <a:t>Vivre</a:t>
            </a:r>
            <a:r>
              <a:rPr spc="-114" dirty="0"/>
              <a:t> </a:t>
            </a:r>
            <a:r>
              <a:rPr spc="65" dirty="0"/>
              <a:t>la</a:t>
            </a:r>
            <a:r>
              <a:rPr spc="-125" dirty="0"/>
              <a:t> </a:t>
            </a:r>
            <a:r>
              <a:rPr spc="-10" dirty="0"/>
              <a:t>fraternité.</a:t>
            </a:r>
          </a:p>
          <a:p>
            <a:pPr marL="516890">
              <a:lnSpc>
                <a:spcPct val="100000"/>
              </a:lnSpc>
              <a:spcBef>
                <a:spcPts val="20"/>
              </a:spcBef>
            </a:pPr>
            <a:r>
              <a:rPr sz="2000" b="0" dirty="0">
                <a:latin typeface="Trebuchet MS"/>
                <a:cs typeface="Trebuchet MS"/>
              </a:rPr>
              <a:t>Entre</a:t>
            </a:r>
            <a:r>
              <a:rPr sz="2000" b="0" spc="-75" dirty="0">
                <a:latin typeface="Trebuchet MS"/>
                <a:cs typeface="Trebuchet MS"/>
              </a:rPr>
              <a:t> </a:t>
            </a:r>
            <a:r>
              <a:rPr sz="2000" b="0" spc="65" dirty="0">
                <a:latin typeface="Trebuchet MS"/>
                <a:cs typeface="Trebuchet MS"/>
              </a:rPr>
              <a:t>les</a:t>
            </a:r>
            <a:r>
              <a:rPr sz="2000" b="0" spc="-5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générations,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100" dirty="0">
                <a:latin typeface="Trebuchet MS"/>
                <a:cs typeface="Trebuchet MS"/>
              </a:rPr>
              <a:t>dans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110" dirty="0">
                <a:latin typeface="Trebuchet MS"/>
                <a:cs typeface="Trebuchet MS"/>
              </a:rPr>
              <a:t>nos</a:t>
            </a:r>
            <a:r>
              <a:rPr sz="2000" b="0" spc="-5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entreprises,</a:t>
            </a:r>
            <a:r>
              <a:rPr sz="2000" b="0" spc="-80" dirty="0">
                <a:latin typeface="Trebuchet MS"/>
                <a:cs typeface="Trebuchet MS"/>
              </a:rPr>
              <a:t> </a:t>
            </a:r>
            <a:r>
              <a:rPr sz="2000" b="0" spc="100" dirty="0">
                <a:latin typeface="Trebuchet MS"/>
                <a:cs typeface="Trebuchet MS"/>
              </a:rPr>
              <a:t>dans</a:t>
            </a:r>
            <a:r>
              <a:rPr sz="2000" b="0" spc="-7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la</a:t>
            </a:r>
            <a:r>
              <a:rPr sz="2000" b="0" spc="-55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société.</a:t>
            </a:r>
            <a:endParaRPr sz="2000">
              <a:latin typeface="Trebuchet MS"/>
              <a:cs typeface="Trebuchet MS"/>
            </a:endParaRPr>
          </a:p>
          <a:p>
            <a:pPr marL="516890">
              <a:lnSpc>
                <a:spcPct val="100000"/>
              </a:lnSpc>
              <a:spcBef>
                <a:spcPts val="1664"/>
              </a:spcBef>
            </a:pPr>
            <a:r>
              <a:rPr dirty="0"/>
              <a:t>Rencontrer</a:t>
            </a:r>
            <a:r>
              <a:rPr spc="-35" dirty="0"/>
              <a:t> </a:t>
            </a:r>
            <a:r>
              <a:rPr spc="50" dirty="0"/>
              <a:t>le</a:t>
            </a:r>
            <a:r>
              <a:rPr spc="-15" dirty="0"/>
              <a:t> </a:t>
            </a:r>
            <a:r>
              <a:rPr spc="-10" dirty="0"/>
              <a:t>Christ.</a:t>
            </a:r>
          </a:p>
          <a:p>
            <a:pPr marL="516890">
              <a:lnSpc>
                <a:spcPct val="100000"/>
              </a:lnSpc>
              <a:spcBef>
                <a:spcPts val="15"/>
              </a:spcBef>
            </a:pPr>
            <a:r>
              <a:rPr sz="2000" b="0" spc="-60" dirty="0">
                <a:latin typeface="Trebuchet MS"/>
                <a:cs typeface="Trebuchet MS"/>
              </a:rPr>
              <a:t>Prier,</a:t>
            </a:r>
            <a:r>
              <a:rPr sz="2000" b="0" spc="-2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s’engager,</a:t>
            </a:r>
            <a:r>
              <a:rPr sz="2000" b="0" spc="-3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témoigner</a:t>
            </a:r>
            <a:endParaRPr sz="2000">
              <a:latin typeface="Trebuchet MS"/>
              <a:cs typeface="Trebuchet MS"/>
            </a:endParaRPr>
          </a:p>
          <a:p>
            <a:pPr marL="516890">
              <a:lnSpc>
                <a:spcPct val="100000"/>
              </a:lnSpc>
              <a:spcBef>
                <a:spcPts val="1664"/>
              </a:spcBef>
            </a:pPr>
            <a:r>
              <a:rPr spc="110" dirty="0"/>
              <a:t>Engager</a:t>
            </a:r>
            <a:r>
              <a:rPr spc="-125" dirty="0"/>
              <a:t> </a:t>
            </a:r>
            <a:r>
              <a:rPr spc="110" dirty="0"/>
              <a:t>ses</a:t>
            </a:r>
            <a:r>
              <a:rPr spc="-110" dirty="0"/>
              <a:t> </a:t>
            </a:r>
            <a:r>
              <a:rPr spc="45" dirty="0"/>
              <a:t>talents</a:t>
            </a:r>
            <a:r>
              <a:rPr spc="-114" dirty="0"/>
              <a:t> </a:t>
            </a:r>
            <a:r>
              <a:rPr spc="80" dirty="0"/>
              <a:t>au</a:t>
            </a:r>
            <a:r>
              <a:rPr spc="-110" dirty="0"/>
              <a:t> </a:t>
            </a:r>
            <a:r>
              <a:rPr dirty="0"/>
              <a:t>service</a:t>
            </a:r>
            <a:r>
              <a:rPr spc="-110" dirty="0"/>
              <a:t> </a:t>
            </a:r>
            <a:r>
              <a:rPr spc="110" dirty="0"/>
              <a:t>du</a:t>
            </a:r>
            <a:r>
              <a:rPr spc="-105" dirty="0"/>
              <a:t> </a:t>
            </a:r>
            <a:r>
              <a:rPr spc="-10" dirty="0"/>
              <a:t>monde.</a:t>
            </a:r>
          </a:p>
          <a:p>
            <a:pPr marL="516890">
              <a:lnSpc>
                <a:spcPct val="100000"/>
              </a:lnSpc>
              <a:spcBef>
                <a:spcPts val="15"/>
              </a:spcBef>
            </a:pPr>
            <a:r>
              <a:rPr sz="2000" b="0" dirty="0">
                <a:latin typeface="Trebuchet MS"/>
                <a:cs typeface="Trebuchet MS"/>
              </a:rPr>
              <a:t>Découvrir</a:t>
            </a:r>
            <a:r>
              <a:rPr sz="2000" b="0" spc="-1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et</a:t>
            </a:r>
            <a:r>
              <a:rPr sz="2000" b="0" spc="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reconnaître</a:t>
            </a:r>
            <a:r>
              <a:rPr sz="2000" b="0" spc="-5" dirty="0">
                <a:latin typeface="Trebuchet MS"/>
                <a:cs typeface="Trebuchet MS"/>
              </a:rPr>
              <a:t> </a:t>
            </a:r>
            <a:r>
              <a:rPr sz="2000" b="0" spc="125" dirty="0">
                <a:latin typeface="Trebuchet MS"/>
                <a:cs typeface="Trebuchet MS"/>
              </a:rPr>
              <a:t>ses</a:t>
            </a:r>
            <a:r>
              <a:rPr sz="2000" b="0" dirty="0">
                <a:latin typeface="Trebuchet MS"/>
                <a:cs typeface="Trebuchet MS"/>
              </a:rPr>
              <a:t> </a:t>
            </a:r>
            <a:r>
              <a:rPr sz="2000" b="0" spc="55" dirty="0">
                <a:latin typeface="Trebuchet MS"/>
                <a:cs typeface="Trebuchet MS"/>
              </a:rPr>
              <a:t>propres</a:t>
            </a:r>
            <a:r>
              <a:rPr sz="2000" b="0" spc="5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talents</a:t>
            </a:r>
            <a:endParaRPr sz="2000">
              <a:latin typeface="Trebuchet MS"/>
              <a:cs typeface="Trebuchet MS"/>
            </a:endParaRPr>
          </a:p>
          <a:p>
            <a:pPr marL="516890">
              <a:lnSpc>
                <a:spcPct val="100000"/>
              </a:lnSpc>
            </a:pPr>
            <a:r>
              <a:rPr sz="2000" b="0" dirty="0">
                <a:latin typeface="Trebuchet MS"/>
                <a:cs typeface="Trebuchet MS"/>
              </a:rPr>
              <a:t>Faire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65" dirty="0">
                <a:latin typeface="Trebuchet MS"/>
                <a:cs typeface="Trebuchet MS"/>
              </a:rPr>
              <a:t>émerger</a:t>
            </a:r>
            <a:r>
              <a:rPr sz="2000" b="0" spc="-85" dirty="0">
                <a:latin typeface="Trebuchet MS"/>
                <a:cs typeface="Trebuchet MS"/>
              </a:rPr>
              <a:t> </a:t>
            </a:r>
            <a:r>
              <a:rPr sz="2000" b="0" spc="65" dirty="0">
                <a:latin typeface="Trebuchet MS"/>
                <a:cs typeface="Trebuchet MS"/>
              </a:rPr>
              <a:t>les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talents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110" dirty="0">
                <a:latin typeface="Trebuchet MS"/>
                <a:cs typeface="Trebuchet MS"/>
              </a:rPr>
              <a:t>de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70" dirty="0">
                <a:latin typeface="Trebuchet MS"/>
                <a:cs typeface="Trebuchet MS"/>
              </a:rPr>
              <a:t>ceux</a:t>
            </a:r>
            <a:r>
              <a:rPr sz="2000" b="0" spc="-6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qui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105" dirty="0">
                <a:latin typeface="Trebuchet MS"/>
                <a:cs typeface="Trebuchet MS"/>
              </a:rPr>
              <a:t>nous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entourent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1635" y="647862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 Light"/>
                <a:cs typeface="Calibri Light"/>
              </a:rPr>
              <a:t>14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1677" y="418846"/>
            <a:ext cx="5394325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689100" marR="5080" indent="-1677035">
              <a:lnSpc>
                <a:spcPts val="2920"/>
              </a:lnSpc>
              <a:spcBef>
                <a:spcPts val="459"/>
              </a:spcBef>
            </a:pPr>
            <a:r>
              <a:rPr sz="2700" spc="110" dirty="0"/>
              <a:t>Les</a:t>
            </a:r>
            <a:r>
              <a:rPr sz="2700" spc="-195" dirty="0"/>
              <a:t> </a:t>
            </a:r>
            <a:r>
              <a:rPr sz="2700" spc="75" dirty="0"/>
              <a:t>orientations</a:t>
            </a:r>
            <a:r>
              <a:rPr sz="2700" spc="-190" dirty="0"/>
              <a:t> </a:t>
            </a:r>
            <a:r>
              <a:rPr sz="2700" spc="170" dirty="0"/>
              <a:t>du</a:t>
            </a:r>
            <a:r>
              <a:rPr sz="2700" spc="-190" dirty="0"/>
              <a:t> </a:t>
            </a:r>
            <a:r>
              <a:rPr sz="2700" spc="100" dirty="0"/>
              <a:t>mouvement </a:t>
            </a:r>
            <a:r>
              <a:rPr sz="2700" dirty="0"/>
              <a:t>2022</a:t>
            </a:r>
            <a:r>
              <a:rPr sz="2700" spc="-150" dirty="0"/>
              <a:t> </a:t>
            </a:r>
            <a:r>
              <a:rPr sz="2700" spc="170" dirty="0"/>
              <a:t>à</a:t>
            </a:r>
            <a:r>
              <a:rPr sz="2700" spc="-145" dirty="0"/>
              <a:t> </a:t>
            </a:r>
            <a:r>
              <a:rPr sz="2700" spc="-20" dirty="0"/>
              <a:t>2026</a:t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05" y="572516"/>
            <a:ext cx="7475855" cy="74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95"/>
              </a:spcBef>
            </a:pPr>
            <a:r>
              <a:rPr sz="2500" spc="110" dirty="0"/>
              <a:t>Un</a:t>
            </a:r>
            <a:r>
              <a:rPr sz="2500" spc="-180" dirty="0"/>
              <a:t> </a:t>
            </a:r>
            <a:r>
              <a:rPr sz="2500" spc="105" dirty="0"/>
              <a:t>mouvement</a:t>
            </a:r>
            <a:r>
              <a:rPr sz="2500" spc="-140" dirty="0"/>
              <a:t> </a:t>
            </a:r>
            <a:r>
              <a:rPr sz="2500" spc="95" dirty="0"/>
              <a:t>œcuménique</a:t>
            </a:r>
            <a:endParaRPr sz="2500"/>
          </a:p>
          <a:p>
            <a:pPr algn="ctr">
              <a:lnSpc>
                <a:spcPts val="2850"/>
              </a:lnSpc>
            </a:pPr>
            <a:r>
              <a:rPr sz="2500" spc="90" dirty="0"/>
              <a:t>pour</a:t>
            </a:r>
            <a:r>
              <a:rPr sz="2500" spc="-155" dirty="0"/>
              <a:t> </a:t>
            </a:r>
            <a:r>
              <a:rPr sz="2500" dirty="0"/>
              <a:t>s’enrichir</a:t>
            </a:r>
            <a:r>
              <a:rPr sz="2500" spc="-160" dirty="0"/>
              <a:t> </a:t>
            </a:r>
            <a:r>
              <a:rPr sz="2500" spc="145" dirty="0"/>
              <a:t>des</a:t>
            </a:r>
            <a:r>
              <a:rPr sz="2500" spc="-150" dirty="0"/>
              <a:t> </a:t>
            </a:r>
            <a:r>
              <a:rPr sz="2500" spc="90" dirty="0"/>
              <a:t>forces</a:t>
            </a:r>
            <a:r>
              <a:rPr sz="2500" spc="-170" dirty="0"/>
              <a:t> </a:t>
            </a:r>
            <a:r>
              <a:rPr sz="2500" spc="140" dirty="0"/>
              <a:t>de</a:t>
            </a:r>
            <a:r>
              <a:rPr sz="2500" spc="-150" dirty="0"/>
              <a:t> </a:t>
            </a:r>
            <a:r>
              <a:rPr sz="2500" spc="110" dirty="0"/>
              <a:t>chaque</a:t>
            </a:r>
            <a:r>
              <a:rPr sz="2500" spc="-150" dirty="0"/>
              <a:t> </a:t>
            </a:r>
            <a:r>
              <a:rPr sz="2500" spc="85" dirty="0"/>
              <a:t>confession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87" y="2159889"/>
            <a:ext cx="3886200" cy="2584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8601" y="2129789"/>
            <a:ext cx="3878072" cy="2584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2068" y="4878070"/>
            <a:ext cx="1694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E456C"/>
                </a:solidFill>
                <a:latin typeface="Calibri Light"/>
                <a:cs typeface="Calibri Light"/>
              </a:rPr>
              <a:t>Assises</a:t>
            </a:r>
            <a:r>
              <a:rPr sz="1200" i="1" spc="-20" dirty="0">
                <a:solidFill>
                  <a:srgbClr val="2E456C"/>
                </a:solidFill>
                <a:latin typeface="Calibri Light"/>
                <a:cs typeface="Calibri Light"/>
              </a:rPr>
              <a:t> </a:t>
            </a:r>
            <a:r>
              <a:rPr sz="1200" i="1" dirty="0">
                <a:solidFill>
                  <a:srgbClr val="2E456C"/>
                </a:solidFill>
                <a:latin typeface="Calibri Light"/>
                <a:cs typeface="Calibri Light"/>
              </a:rPr>
              <a:t>régionales</a:t>
            </a:r>
            <a:r>
              <a:rPr sz="1200" i="1" spc="-5" dirty="0">
                <a:solidFill>
                  <a:srgbClr val="2E456C"/>
                </a:solidFill>
                <a:latin typeface="Calibri Light"/>
                <a:cs typeface="Calibri Light"/>
              </a:rPr>
              <a:t> </a:t>
            </a:r>
            <a:r>
              <a:rPr sz="1200" i="1" dirty="0">
                <a:solidFill>
                  <a:srgbClr val="2E456C"/>
                </a:solidFill>
                <a:latin typeface="Calibri Light"/>
                <a:cs typeface="Calibri Light"/>
              </a:rPr>
              <a:t>IDF</a:t>
            </a:r>
            <a:r>
              <a:rPr sz="1200" i="1" spc="-15" dirty="0">
                <a:solidFill>
                  <a:srgbClr val="2E456C"/>
                </a:solidFill>
                <a:latin typeface="Calibri Light"/>
                <a:cs typeface="Calibri Light"/>
              </a:rPr>
              <a:t> </a:t>
            </a:r>
            <a:r>
              <a:rPr sz="1200" i="1" spc="-20" dirty="0">
                <a:solidFill>
                  <a:srgbClr val="2E456C"/>
                </a:solidFill>
                <a:latin typeface="Calibri Light"/>
                <a:cs typeface="Calibri Light"/>
              </a:rPr>
              <a:t>2019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8133" y="651032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 Light"/>
                <a:cs typeface="Calibri Light"/>
              </a:rPr>
              <a:t>15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8229" y="4920233"/>
            <a:ext cx="146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2E456C"/>
                </a:solidFill>
                <a:latin typeface="Calibri Light"/>
                <a:cs typeface="Calibri Light"/>
              </a:rPr>
              <a:t>Assises</a:t>
            </a:r>
            <a:r>
              <a:rPr sz="1200" i="1" spc="-30" dirty="0">
                <a:solidFill>
                  <a:srgbClr val="2E456C"/>
                </a:solidFill>
                <a:latin typeface="Calibri Light"/>
                <a:cs typeface="Calibri Light"/>
              </a:rPr>
              <a:t> </a:t>
            </a:r>
            <a:r>
              <a:rPr sz="1200" i="1" dirty="0">
                <a:solidFill>
                  <a:srgbClr val="2E456C"/>
                </a:solidFill>
                <a:latin typeface="Calibri Light"/>
                <a:cs typeface="Calibri Light"/>
              </a:rPr>
              <a:t>nationales</a:t>
            </a:r>
            <a:r>
              <a:rPr sz="1200" i="1" spc="-10" dirty="0">
                <a:solidFill>
                  <a:srgbClr val="2E456C"/>
                </a:solidFill>
                <a:latin typeface="Calibri Light"/>
                <a:cs typeface="Calibri Light"/>
              </a:rPr>
              <a:t> </a:t>
            </a:r>
            <a:r>
              <a:rPr sz="1200" i="1" spc="-20" dirty="0">
                <a:solidFill>
                  <a:srgbClr val="2E456C"/>
                </a:solidFill>
                <a:latin typeface="Calibri Light"/>
                <a:cs typeface="Calibri Light"/>
              </a:rPr>
              <a:t>2022</a:t>
            </a:r>
            <a:endParaRPr sz="1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388" y="501853"/>
            <a:ext cx="7322184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3195"/>
              </a:lnSpc>
              <a:spcBef>
                <a:spcPts val="95"/>
              </a:spcBef>
            </a:pPr>
            <a:r>
              <a:rPr spc="150" dirty="0"/>
              <a:t>Des</a:t>
            </a:r>
            <a:r>
              <a:rPr spc="-225" dirty="0"/>
              <a:t> </a:t>
            </a:r>
            <a:r>
              <a:rPr spc="85" dirty="0"/>
              <a:t>commissions,</a:t>
            </a:r>
          </a:p>
          <a:p>
            <a:pPr algn="ctr">
              <a:lnSpc>
                <a:spcPts val="3195"/>
              </a:lnSpc>
            </a:pPr>
            <a:r>
              <a:rPr spc="95" dirty="0"/>
              <a:t>pour</a:t>
            </a:r>
            <a:r>
              <a:rPr spc="-180" dirty="0"/>
              <a:t> </a:t>
            </a:r>
            <a:r>
              <a:rPr dirty="0"/>
              <a:t>nourrir</a:t>
            </a:r>
            <a:r>
              <a:rPr spc="-180" dirty="0"/>
              <a:t> </a:t>
            </a:r>
            <a:r>
              <a:rPr spc="145" dirty="0"/>
              <a:t>les</a:t>
            </a:r>
            <a:r>
              <a:rPr spc="-190" dirty="0"/>
              <a:t> </a:t>
            </a:r>
            <a:r>
              <a:rPr spc="70" dirty="0"/>
              <a:t>réflexions</a:t>
            </a:r>
            <a:r>
              <a:rPr spc="-175" dirty="0"/>
              <a:t> </a:t>
            </a:r>
            <a:r>
              <a:rPr spc="180" dirty="0"/>
              <a:t>du</a:t>
            </a:r>
            <a:r>
              <a:rPr spc="-180" dirty="0"/>
              <a:t> </a:t>
            </a:r>
            <a:r>
              <a:rPr spc="110" dirty="0"/>
              <a:t>mouvement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8872" y="4057370"/>
            <a:ext cx="2043049" cy="18192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4731" y="1942338"/>
            <a:ext cx="2017776" cy="1792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052" y="1942210"/>
            <a:ext cx="2017649" cy="1930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4614" y="1942338"/>
            <a:ext cx="1966849" cy="198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8690" y="1897642"/>
            <a:ext cx="2044700" cy="19686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2700" y="4106278"/>
            <a:ext cx="2043049" cy="1792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1902" y="4106214"/>
            <a:ext cx="1982724" cy="1987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762" y="368554"/>
            <a:ext cx="6917690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795020">
              <a:lnSpc>
                <a:spcPts val="3020"/>
              </a:lnSpc>
              <a:spcBef>
                <a:spcPts val="480"/>
              </a:spcBef>
            </a:pPr>
            <a:r>
              <a:rPr spc="150" dirty="0"/>
              <a:t>Des</a:t>
            </a:r>
            <a:r>
              <a:rPr spc="-225" dirty="0"/>
              <a:t> </a:t>
            </a:r>
            <a:r>
              <a:rPr spc="145" dirty="0"/>
              <a:t>temps</a:t>
            </a:r>
            <a:r>
              <a:rPr spc="-204" dirty="0"/>
              <a:t> </a:t>
            </a:r>
            <a:r>
              <a:rPr spc="160" dirty="0"/>
              <a:t>de</a:t>
            </a:r>
            <a:r>
              <a:rPr spc="-204" dirty="0"/>
              <a:t> </a:t>
            </a:r>
            <a:r>
              <a:rPr spc="85" dirty="0"/>
              <a:t>rassemblement, </a:t>
            </a:r>
            <a:r>
              <a:rPr spc="90" dirty="0"/>
              <a:t>pour</a:t>
            </a:r>
            <a:r>
              <a:rPr spc="-150" dirty="0"/>
              <a:t> </a:t>
            </a:r>
            <a:r>
              <a:rPr dirty="0"/>
              <a:t>vivre</a:t>
            </a:r>
            <a:r>
              <a:rPr spc="-170" dirty="0"/>
              <a:t> </a:t>
            </a:r>
            <a:r>
              <a:rPr spc="170" dirty="0"/>
              <a:t>la</a:t>
            </a:r>
            <a:r>
              <a:rPr spc="-155" dirty="0"/>
              <a:t> </a:t>
            </a:r>
            <a:r>
              <a:rPr spc="50" dirty="0"/>
              <a:t>fraternité</a:t>
            </a:r>
            <a:r>
              <a:rPr spc="-204" dirty="0"/>
              <a:t> </a:t>
            </a:r>
            <a:r>
              <a:rPr spc="65" dirty="0"/>
              <a:t>et</a:t>
            </a:r>
            <a:r>
              <a:rPr spc="-155" dirty="0"/>
              <a:t> </a:t>
            </a:r>
            <a:r>
              <a:rPr spc="140" dirty="0"/>
              <a:t>se</a:t>
            </a:r>
            <a:r>
              <a:rPr spc="-155" dirty="0"/>
              <a:t> </a:t>
            </a:r>
            <a:r>
              <a:rPr dirty="0"/>
              <a:t>nourrir</a:t>
            </a:r>
            <a:r>
              <a:rPr spc="-175" dirty="0"/>
              <a:t> </a:t>
            </a:r>
            <a:r>
              <a:rPr spc="135" dirty="0"/>
              <a:t>des</a:t>
            </a:r>
          </a:p>
          <a:p>
            <a:pPr marL="1124585">
              <a:lnSpc>
                <a:spcPts val="2985"/>
              </a:lnSpc>
            </a:pPr>
            <a:r>
              <a:rPr spc="75" dirty="0"/>
              <a:t>expertises</a:t>
            </a:r>
            <a:r>
              <a:rPr spc="-229" dirty="0"/>
              <a:t> </a:t>
            </a:r>
            <a:r>
              <a:rPr spc="65" dirty="0"/>
              <a:t>et</a:t>
            </a:r>
            <a:r>
              <a:rPr spc="-200" dirty="0"/>
              <a:t> </a:t>
            </a:r>
            <a:r>
              <a:rPr spc="150" dirty="0"/>
              <a:t>témoignages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1648" y="2193163"/>
            <a:ext cx="458279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12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spc="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Matinales</a:t>
            </a:r>
            <a:r>
              <a:rPr sz="2000" spc="1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50" dirty="0">
                <a:solidFill>
                  <a:srgbClr val="2E456C"/>
                </a:solidFill>
                <a:latin typeface="Trebuchet MS"/>
                <a:cs typeface="Trebuchet MS"/>
              </a:rPr>
              <a:t>EDC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12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2E456C"/>
                </a:solidFill>
                <a:latin typeface="Trebuchet MS"/>
                <a:cs typeface="Trebuchet MS"/>
              </a:rPr>
              <a:t>Assises</a:t>
            </a:r>
            <a:r>
              <a:rPr sz="2000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nationales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2E456C"/>
                </a:solidFill>
                <a:latin typeface="Trebuchet MS"/>
                <a:cs typeface="Trebuchet MS"/>
              </a:rPr>
              <a:t>régionales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12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2E456C"/>
                </a:solidFill>
                <a:latin typeface="Trebuchet MS"/>
                <a:cs typeface="Trebuchet MS"/>
              </a:rPr>
              <a:t>retraites</a:t>
            </a:r>
            <a:r>
              <a:rPr sz="2000" spc="-1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régionales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54499"/>
            <a:ext cx="9143999" cy="26034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14017"/>
            <a:ext cx="7429555" cy="5091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2E456C"/>
                </a:solidFill>
                <a:latin typeface="Trebuchet MS"/>
                <a:cs typeface="Trebuchet MS"/>
              </a:rPr>
              <a:t>AGIR</a:t>
            </a:r>
            <a:r>
              <a:rPr sz="2000" b="1" spc="-1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2E456C"/>
                </a:solidFill>
                <a:latin typeface="Trebuchet MS"/>
                <a:cs typeface="Trebuchet MS"/>
              </a:rPr>
              <a:t>avec</a:t>
            </a:r>
            <a:r>
              <a:rPr sz="2000" b="1" spc="-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b="1" spc="-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2E456C"/>
                </a:solidFill>
                <a:latin typeface="Trebuchet MS"/>
                <a:cs typeface="Trebuchet MS"/>
              </a:rPr>
              <a:t>EDC</a:t>
            </a:r>
            <a:endParaRPr sz="2000" dirty="0">
              <a:latin typeface="Trebuchet MS"/>
              <a:cs typeface="Trebuchet MS"/>
            </a:endParaRPr>
          </a:p>
          <a:p>
            <a:pPr algn="just">
              <a:buNone/>
            </a:pPr>
            <a:r>
              <a:rPr lang="fr-FR" b="0" i="0" dirty="0">
                <a:solidFill>
                  <a:srgbClr val="002060"/>
                </a:solidFill>
                <a:effectLst/>
                <a:latin typeface="Raleway" pitchFamily="2" charset="0"/>
              </a:rPr>
              <a:t>Dans une démarche de conversion, AGIR aux EDC est la mise en mouvement de la Pensée Sociale Chrétienne en tant qu’Entrepreneur et Dirigeant, en soutenant la rencontre des personnes vulnérables – les plus fragiles d’entre nous.</a:t>
            </a:r>
          </a:p>
          <a:p>
            <a:pPr algn="just">
              <a:buNone/>
            </a:pPr>
            <a:r>
              <a:rPr lang="fr-FR" b="0" i="0" dirty="0">
                <a:solidFill>
                  <a:srgbClr val="002060"/>
                </a:solidFill>
                <a:effectLst/>
                <a:latin typeface="Raleway" pitchFamily="2" charset="0"/>
              </a:rPr>
              <a:t>C’est une invitation à s’engager pour favoriser les initiatives d’inclusion par le travail en lien avec les Associations dans les régions. »</a:t>
            </a:r>
            <a:endParaRPr lang="fr-FR" sz="1600" b="0" i="0" dirty="0">
              <a:solidFill>
                <a:srgbClr val="002060"/>
              </a:solidFill>
              <a:effectLst/>
              <a:latin typeface="Raleway" pitchFamily="2" charset="0"/>
            </a:endParaRPr>
          </a:p>
          <a:p>
            <a:pPr algn="l">
              <a:buNone/>
            </a:pPr>
            <a:r>
              <a:rPr lang="fr-FR" sz="1600" b="0" i="0" dirty="0">
                <a:solidFill>
                  <a:srgbClr val="002060"/>
                </a:solidFill>
                <a:effectLst/>
                <a:latin typeface="Raleway" pitchFamily="2" charset="0"/>
              </a:rPr>
              <a:t>            -Au sein de sa propre entreprise,</a:t>
            </a:r>
          </a:p>
          <a:p>
            <a:pPr algn="l">
              <a:buNone/>
            </a:pPr>
            <a:r>
              <a:rPr lang="fr-FR" sz="1600" b="0" i="0" dirty="0">
                <a:solidFill>
                  <a:srgbClr val="002060"/>
                </a:solidFill>
                <a:effectLst/>
                <a:latin typeface="Raleway" pitchFamily="2" charset="0"/>
              </a:rPr>
              <a:t>            -En équipe EDC ou individuellement – localement,</a:t>
            </a:r>
          </a:p>
          <a:p>
            <a:pPr algn="l">
              <a:buNone/>
            </a:pPr>
            <a:r>
              <a:rPr lang="fr-FR" sz="1600" b="0" i="0" dirty="0">
                <a:solidFill>
                  <a:srgbClr val="002060"/>
                </a:solidFill>
                <a:effectLst/>
                <a:latin typeface="Raleway" pitchFamily="2" charset="0"/>
              </a:rPr>
              <a:t>            -En région, auprès des membres EDC fragilisés professionnellement.</a:t>
            </a:r>
          </a:p>
          <a:p>
            <a:pPr marL="43815" marR="44450">
              <a:lnSpc>
                <a:spcPct val="100000"/>
              </a:lnSpc>
            </a:pPr>
            <a:endParaRPr lang="fr-FR" dirty="0">
              <a:latin typeface="Trebuchet MS"/>
              <a:cs typeface="Trebuchet MS"/>
            </a:endParaRPr>
          </a:p>
          <a:p>
            <a:pPr marL="43815" marR="44450">
              <a:lnSpc>
                <a:spcPct val="100000"/>
              </a:lnSpc>
            </a:pPr>
            <a:r>
              <a:rPr sz="2000" b="1" spc="75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2000" b="1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Fondation</a:t>
            </a:r>
            <a:r>
              <a:rPr sz="2000" b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EDC,</a:t>
            </a:r>
            <a:r>
              <a:rPr sz="2000" b="1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outil</a:t>
            </a:r>
            <a:r>
              <a:rPr sz="2000" b="1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philanthropique</a:t>
            </a:r>
            <a:r>
              <a:rPr sz="2000" b="1" spc="-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2E456C"/>
                </a:solidFill>
                <a:latin typeface="Trebuchet MS"/>
                <a:cs typeface="Trebuchet MS"/>
              </a:rPr>
              <a:t>EDC </a:t>
            </a:r>
            <a:endParaRPr lang="fr-FR" sz="2000" b="1" spc="80" dirty="0">
              <a:solidFill>
                <a:srgbClr val="2E456C"/>
              </a:solidFill>
              <a:latin typeface="Trebuchet MS"/>
              <a:cs typeface="Trebuchet MS"/>
            </a:endParaRPr>
          </a:p>
          <a:p>
            <a:pPr marL="43815" marR="44450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  <a:latin typeface="Raleway" pitchFamily="2" charset="0"/>
              </a:rPr>
              <a:t>Un engagement financier auprès des organismes porteurs de projet sur 3 champs d’action prioritaires :</a:t>
            </a:r>
          </a:p>
          <a:p>
            <a:pPr marL="330835" indent="-2870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30835" algn="l"/>
              </a:tabLst>
            </a:pPr>
            <a:r>
              <a:rPr sz="1600" dirty="0">
                <a:solidFill>
                  <a:srgbClr val="002060"/>
                </a:solidFill>
                <a:latin typeface="Raleway" pitchFamily="2" charset="0"/>
              </a:rPr>
              <a:t>Diffuser la culture de l’économie du bien commun auprès des</a:t>
            </a:r>
          </a:p>
          <a:p>
            <a:pPr marL="33083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2060"/>
                </a:solidFill>
                <a:latin typeface="Raleway" pitchFamily="2" charset="0"/>
              </a:rPr>
              <a:t>dirigeants</a:t>
            </a:r>
          </a:p>
          <a:p>
            <a:pPr marL="330835" marR="286385" indent="-287020">
              <a:lnSpc>
                <a:spcPct val="100000"/>
              </a:lnSpc>
              <a:buFont typeface="Arial MT"/>
              <a:buChar char="•"/>
              <a:tabLst>
                <a:tab pos="330835" algn="l"/>
              </a:tabLst>
            </a:pPr>
            <a:r>
              <a:rPr sz="1600" dirty="0">
                <a:solidFill>
                  <a:srgbClr val="002060"/>
                </a:solidFill>
                <a:latin typeface="Raleway" pitchFamily="2" charset="0"/>
              </a:rPr>
              <a:t>Former des jeunes professionnels autonomes et responsables, en soutenant des associations qui conjuguent savoir-être et savoir-faire.</a:t>
            </a:r>
          </a:p>
          <a:p>
            <a:pPr marL="330835" indent="-287020">
              <a:lnSpc>
                <a:spcPct val="100000"/>
              </a:lnSpc>
              <a:buFont typeface="Arial MT"/>
              <a:buChar char="•"/>
              <a:tabLst>
                <a:tab pos="330835" algn="l"/>
              </a:tabLst>
            </a:pPr>
            <a:r>
              <a:rPr sz="1600" dirty="0">
                <a:solidFill>
                  <a:srgbClr val="002060"/>
                </a:solidFill>
                <a:latin typeface="Raleway" pitchFamily="2" charset="0"/>
              </a:rPr>
              <a:t>Créer de l’emploi pour les plus fragiles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906" rIns="0" bIns="0" rtlCol="0">
            <a:spAutoFit/>
          </a:bodyPr>
          <a:lstStyle/>
          <a:p>
            <a:pPr marL="1132840">
              <a:lnSpc>
                <a:spcPct val="100000"/>
              </a:lnSpc>
              <a:spcBef>
                <a:spcPts val="95"/>
              </a:spcBef>
            </a:pPr>
            <a:r>
              <a:rPr spc="150" dirty="0"/>
              <a:t>Des</a:t>
            </a:r>
            <a:r>
              <a:rPr spc="-210" dirty="0"/>
              <a:t> </a:t>
            </a:r>
            <a:r>
              <a:rPr spc="50" dirty="0"/>
              <a:t>initiatives</a:t>
            </a:r>
            <a:r>
              <a:rPr spc="-204" dirty="0"/>
              <a:t> </a:t>
            </a:r>
            <a:r>
              <a:rPr spc="125" dirty="0"/>
              <a:t>EDC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600200"/>
            <a:ext cx="1143207" cy="5773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186" y="4482697"/>
            <a:ext cx="918034" cy="74466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30" cy="6858000"/>
          </a:xfrm>
          <a:custGeom>
            <a:avLst/>
            <a:gdLst/>
            <a:ahLst/>
            <a:cxnLst/>
            <a:rect l="l" t="t" r="r" b="b"/>
            <a:pathLst>
              <a:path w="9142730" h="6858000">
                <a:moveTo>
                  <a:pt x="9142476" y="0"/>
                </a:moveTo>
                <a:lnTo>
                  <a:pt x="0" y="0"/>
                </a:lnTo>
                <a:lnTo>
                  <a:pt x="0" y="6858000"/>
                </a:lnTo>
                <a:lnTo>
                  <a:pt x="9142476" y="6858000"/>
                </a:lnTo>
                <a:lnTo>
                  <a:pt x="9142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9155430" cy="6870700"/>
            <a:chOff x="-6350" y="-6350"/>
            <a:chExt cx="915543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2730" cy="6858000"/>
            </a:xfrm>
            <a:custGeom>
              <a:avLst/>
              <a:gdLst/>
              <a:ahLst/>
              <a:cxnLst/>
              <a:rect l="l" t="t" r="r" b="b"/>
              <a:pathLst>
                <a:path w="9142730" h="6858000">
                  <a:moveTo>
                    <a:pt x="0" y="6858000"/>
                  </a:moveTo>
                  <a:lnTo>
                    <a:pt x="9142476" y="6858000"/>
                  </a:lnTo>
                  <a:lnTo>
                    <a:pt x="91424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9757"/>
              <a:ext cx="9144000" cy="5740908"/>
            </a:xfrm>
            <a:prstGeom prst="rect">
              <a:avLst/>
            </a:prstGeom>
          </p:spPr>
        </p:pic>
        <p:pic>
          <p:nvPicPr>
            <p:cNvPr id="6" name="object 6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" y="944562"/>
              <a:ext cx="9142348" cy="5172075"/>
            </a:xfrm>
            <a:prstGeom prst="rect">
              <a:avLst/>
            </a:prstGeom>
          </p:spPr>
        </p:pic>
        <p:sp>
          <p:nvSpPr>
            <p:cNvPr id="7" name="object 7">
              <a:hlinkClick r:id="rId2"/>
            </p:cNvPr>
            <p:cNvSpPr/>
            <p:nvPr/>
          </p:nvSpPr>
          <p:spPr>
            <a:xfrm>
              <a:off x="3922776" y="3303651"/>
              <a:ext cx="1003300" cy="944880"/>
            </a:xfrm>
            <a:custGeom>
              <a:avLst/>
              <a:gdLst/>
              <a:ahLst/>
              <a:cxnLst/>
              <a:rect l="l" t="t" r="r" b="b"/>
              <a:pathLst>
                <a:path w="1003300" h="944879">
                  <a:moveTo>
                    <a:pt x="1003300" y="0"/>
                  </a:moveTo>
                  <a:lnTo>
                    <a:pt x="0" y="0"/>
                  </a:lnTo>
                  <a:lnTo>
                    <a:pt x="0" y="944499"/>
                  </a:lnTo>
                  <a:lnTo>
                    <a:pt x="1003300" y="944499"/>
                  </a:lnTo>
                  <a:lnTo>
                    <a:pt x="1003300" y="826388"/>
                  </a:lnTo>
                  <a:lnTo>
                    <a:pt x="147320" y="826388"/>
                  </a:lnTo>
                  <a:lnTo>
                    <a:pt x="147320" y="117983"/>
                  </a:lnTo>
                  <a:lnTo>
                    <a:pt x="1003300" y="117983"/>
                  </a:lnTo>
                  <a:lnTo>
                    <a:pt x="1003300" y="0"/>
                  </a:lnTo>
                  <a:close/>
                </a:path>
                <a:path w="1003300" h="944879">
                  <a:moveTo>
                    <a:pt x="1003300" y="117983"/>
                  </a:moveTo>
                  <a:lnTo>
                    <a:pt x="147320" y="117983"/>
                  </a:lnTo>
                  <a:lnTo>
                    <a:pt x="855852" y="472186"/>
                  </a:lnTo>
                  <a:lnTo>
                    <a:pt x="147320" y="826388"/>
                  </a:lnTo>
                  <a:lnTo>
                    <a:pt x="1003300" y="826388"/>
                  </a:lnTo>
                  <a:lnTo>
                    <a:pt x="1003300" y="117983"/>
                  </a:lnTo>
                  <a:close/>
                </a:path>
              </a:pathLst>
            </a:custGeom>
            <a:solidFill>
              <a:srgbClr val="FA8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hlinkClick r:id="rId2"/>
            </p:cNvPr>
            <p:cNvSpPr/>
            <p:nvPr/>
          </p:nvSpPr>
          <p:spPr>
            <a:xfrm>
              <a:off x="4070096" y="3421634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60" h="708660">
                  <a:moveTo>
                    <a:pt x="0" y="0"/>
                  </a:moveTo>
                  <a:lnTo>
                    <a:pt x="0" y="708405"/>
                  </a:lnTo>
                  <a:lnTo>
                    <a:pt x="708532" y="354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4E1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>
              <a:hlinkClick r:id="rId2"/>
            </p:cNvPr>
            <p:cNvSpPr/>
            <p:nvPr/>
          </p:nvSpPr>
          <p:spPr>
            <a:xfrm>
              <a:off x="3922776" y="3303587"/>
              <a:ext cx="1003300" cy="944880"/>
            </a:xfrm>
            <a:custGeom>
              <a:avLst/>
              <a:gdLst/>
              <a:ahLst/>
              <a:cxnLst/>
              <a:rect l="l" t="t" r="r" b="b"/>
              <a:pathLst>
                <a:path w="1003300" h="944879">
                  <a:moveTo>
                    <a:pt x="855852" y="472249"/>
                  </a:moveTo>
                  <a:lnTo>
                    <a:pt x="147320" y="826452"/>
                  </a:lnTo>
                  <a:lnTo>
                    <a:pt x="147320" y="118046"/>
                  </a:lnTo>
                  <a:lnTo>
                    <a:pt x="855852" y="472249"/>
                  </a:lnTo>
                  <a:close/>
                </a:path>
                <a:path w="1003300" h="944879">
                  <a:moveTo>
                    <a:pt x="0" y="944562"/>
                  </a:moveTo>
                  <a:lnTo>
                    <a:pt x="1003300" y="944562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944562"/>
                  </a:lnTo>
                  <a:close/>
                </a:path>
              </a:pathLst>
            </a:custGeom>
            <a:ln w="12700">
              <a:solidFill>
                <a:srgbClr val="FA8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226" y="4667313"/>
            <a:ext cx="2509647" cy="2017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8349" y="410336"/>
            <a:ext cx="6607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/>
              <a:t>Le</a:t>
            </a:r>
            <a:r>
              <a:rPr spc="-210" dirty="0"/>
              <a:t> </a:t>
            </a:r>
            <a:r>
              <a:rPr spc="95" dirty="0"/>
              <a:t>rayonnement</a:t>
            </a:r>
            <a:r>
              <a:rPr spc="-195" dirty="0"/>
              <a:t> </a:t>
            </a:r>
            <a:r>
              <a:rPr spc="165" dirty="0"/>
              <a:t>des</a:t>
            </a:r>
            <a:r>
              <a:rPr spc="-210" dirty="0"/>
              <a:t> </a:t>
            </a:r>
            <a:r>
              <a:rPr spc="150" dirty="0"/>
              <a:t>EDC</a:t>
            </a:r>
            <a:r>
              <a:rPr spc="-200" dirty="0"/>
              <a:t> </a:t>
            </a:r>
            <a:r>
              <a:rPr spc="175" dirty="0"/>
              <a:t>à</a:t>
            </a:r>
            <a:r>
              <a:rPr spc="-225" dirty="0"/>
              <a:t> </a:t>
            </a:r>
            <a:r>
              <a:rPr spc="-10" dirty="0"/>
              <a:t>l’extérieur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365" y="1072133"/>
            <a:ext cx="8099425" cy="32194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1012825" indent="-34226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67665" algn="l"/>
              </a:tabLst>
            </a:pP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Organisation</a:t>
            </a:r>
            <a:r>
              <a:rPr sz="2000" b="1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2000" b="1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conférences</a:t>
            </a:r>
            <a:r>
              <a:rPr sz="2000" b="1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b="1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2E456C"/>
                </a:solidFill>
                <a:latin typeface="Trebuchet MS"/>
                <a:cs typeface="Trebuchet MS"/>
              </a:rPr>
              <a:t>regards</a:t>
            </a:r>
            <a:r>
              <a:rPr sz="2000" b="1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croisés</a:t>
            </a:r>
            <a:r>
              <a:rPr sz="2000" b="1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2E456C"/>
                </a:solidFill>
                <a:latin typeface="Trebuchet MS"/>
                <a:cs typeface="Trebuchet MS"/>
              </a:rPr>
              <a:t>: 	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Rencontre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entre</a:t>
            </a:r>
            <a:r>
              <a:rPr sz="1800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chefs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d’entreprise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théologiens,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philosophes, 	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chercheurs,</a:t>
            </a:r>
            <a:r>
              <a:rPr sz="1800" spc="1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etc.</a:t>
            </a:r>
            <a:endParaRPr sz="18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spc="90" dirty="0">
                <a:solidFill>
                  <a:srgbClr val="2E456C"/>
                </a:solidFill>
                <a:latin typeface="Trebuchet MS"/>
                <a:cs typeface="Trebuchet MS"/>
              </a:rPr>
              <a:t>Engagement</a:t>
            </a:r>
            <a:r>
              <a:rPr sz="2000" b="1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5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2000" b="1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2000" b="1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2E456C"/>
                </a:solidFill>
                <a:latin typeface="Trebuchet MS"/>
                <a:cs typeface="Trebuchet MS"/>
              </a:rPr>
              <a:t>débat</a:t>
            </a:r>
            <a:r>
              <a:rPr sz="2000" b="1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public</a:t>
            </a:r>
            <a:r>
              <a:rPr sz="2000" b="1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b="1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b="1" spc="-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2E456C"/>
                </a:solidFill>
                <a:latin typeface="Trebuchet MS"/>
                <a:cs typeface="Trebuchet MS"/>
              </a:rPr>
              <a:t>médias</a:t>
            </a:r>
            <a:r>
              <a:rPr sz="2000" b="1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415" dirty="0">
                <a:solidFill>
                  <a:srgbClr val="2E456C"/>
                </a:solidFill>
                <a:latin typeface="Trebuchet MS"/>
                <a:cs typeface="Trebuchet MS"/>
              </a:rPr>
              <a:t>:</a:t>
            </a:r>
            <a:endParaRPr sz="2000" dirty="0">
              <a:latin typeface="Trebuchet MS"/>
              <a:cs typeface="Trebuchet MS"/>
            </a:endParaRPr>
          </a:p>
          <a:p>
            <a:pPr marL="455930">
              <a:lnSpc>
                <a:spcPts val="2155"/>
              </a:lnSpc>
              <a:spcBef>
                <a:spcPts val="10"/>
              </a:spcBef>
            </a:pPr>
            <a:r>
              <a:rPr sz="1800" spc="-190" dirty="0">
                <a:solidFill>
                  <a:srgbClr val="2E456C"/>
                </a:solidFill>
                <a:latin typeface="Trebuchet MS"/>
                <a:cs typeface="Trebuchet MS"/>
              </a:rPr>
              <a:t>1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parution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média</a:t>
            </a:r>
            <a:r>
              <a:rPr sz="1800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par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2E456C"/>
                </a:solidFill>
                <a:latin typeface="Trebuchet MS"/>
                <a:cs typeface="Trebuchet MS"/>
              </a:rPr>
              <a:t>jour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moyenne,</a:t>
            </a:r>
            <a:r>
              <a:rPr sz="1800" spc="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publication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plaidoyers</a:t>
            </a:r>
            <a:endParaRPr sz="1800" dirty="0">
              <a:latin typeface="Trebuchet MS"/>
              <a:cs typeface="Trebuchet MS"/>
            </a:endParaRPr>
          </a:p>
          <a:p>
            <a:pPr marL="354965" indent="-342265">
              <a:lnSpc>
                <a:spcPts val="2395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Partenariats</a:t>
            </a:r>
            <a:r>
              <a:rPr sz="2000" b="1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2E456C"/>
                </a:solidFill>
                <a:latin typeface="Trebuchet MS"/>
                <a:cs typeface="Trebuchet MS"/>
              </a:rPr>
              <a:t>avec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l’écosystème</a:t>
            </a:r>
            <a:r>
              <a:rPr sz="2000" b="1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patronal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b="1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E456C"/>
                </a:solidFill>
                <a:latin typeface="Trebuchet MS"/>
                <a:cs typeface="Trebuchet MS"/>
              </a:rPr>
              <a:t>chrétien</a:t>
            </a:r>
            <a:endParaRPr sz="2000" dirty="0">
              <a:latin typeface="Trebuchet MS"/>
              <a:cs typeface="Trebuchet MS"/>
            </a:endParaRPr>
          </a:p>
          <a:p>
            <a:pPr marL="455930" marR="5080">
              <a:lnSpc>
                <a:spcPct val="100000"/>
              </a:lnSpc>
              <a:spcBef>
                <a:spcPts val="5"/>
              </a:spcBef>
            </a:pPr>
            <a:r>
              <a:rPr sz="1800" spc="100" dirty="0">
                <a:solidFill>
                  <a:srgbClr val="2E456C"/>
                </a:solidFill>
                <a:latin typeface="Trebuchet MS"/>
                <a:cs typeface="Trebuchet MS"/>
              </a:rPr>
              <a:t>Membre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l’assemblée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permanente</a:t>
            </a:r>
            <a:r>
              <a:rPr sz="18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18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Medef,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E456C"/>
                </a:solidFill>
                <a:latin typeface="Trebuchet MS"/>
                <a:cs typeface="Trebuchet MS"/>
              </a:rPr>
              <a:t>membre</a:t>
            </a:r>
            <a:r>
              <a:rPr sz="18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18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comité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directeur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CPME,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E456C"/>
                </a:solidFill>
                <a:latin typeface="Trebuchet MS"/>
                <a:cs typeface="Trebuchet MS"/>
              </a:rPr>
              <a:t>membre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 l’UNIAPAC,</a:t>
            </a:r>
            <a:r>
              <a:rPr sz="1800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participation</a:t>
            </a:r>
            <a:r>
              <a:rPr sz="1800" spc="-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l’université </a:t>
            </a:r>
            <a:r>
              <a:rPr sz="1800" spc="-35" dirty="0">
                <a:solidFill>
                  <a:srgbClr val="2E456C"/>
                </a:solidFill>
                <a:latin typeface="Trebuchet MS"/>
                <a:cs typeface="Trebuchet MS"/>
              </a:rPr>
              <a:t>d’été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Medef,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Impact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France,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participation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Congrès</a:t>
            </a:r>
            <a:r>
              <a:rPr sz="1800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Mission,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etc.</a:t>
            </a:r>
            <a:endParaRPr sz="1800" dirty="0">
              <a:latin typeface="Trebuchet MS"/>
              <a:cs typeface="Trebuchet MS"/>
            </a:endParaRPr>
          </a:p>
          <a:p>
            <a:pPr marL="354965" indent="-342265">
              <a:lnSpc>
                <a:spcPts val="2395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Forte</a:t>
            </a:r>
            <a:r>
              <a:rPr sz="20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50" dirty="0">
                <a:solidFill>
                  <a:srgbClr val="2E456C"/>
                </a:solidFill>
                <a:latin typeface="Trebuchet MS"/>
                <a:cs typeface="Trebuchet MS"/>
              </a:rPr>
              <a:t>présence</a:t>
            </a:r>
            <a:r>
              <a:rPr sz="2000" b="1" spc="-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20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b="1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réseaux</a:t>
            </a:r>
            <a:r>
              <a:rPr sz="2000" b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sociaux</a:t>
            </a:r>
            <a:r>
              <a:rPr sz="2000" b="1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415" dirty="0">
                <a:solidFill>
                  <a:srgbClr val="2E456C"/>
                </a:solidFill>
                <a:latin typeface="Trebuchet MS"/>
                <a:cs typeface="Trebuchet MS"/>
              </a:rPr>
              <a:t>:</a:t>
            </a:r>
            <a:endParaRPr sz="2000" dirty="0">
              <a:latin typeface="Trebuchet MS"/>
              <a:cs typeface="Trebuchet MS"/>
            </a:endParaRPr>
          </a:p>
          <a:p>
            <a:pPr marL="455930">
              <a:lnSpc>
                <a:spcPct val="100000"/>
              </a:lnSpc>
              <a:spcBef>
                <a:spcPts val="10"/>
              </a:spcBef>
            </a:pPr>
            <a:r>
              <a:rPr lang="fr-FR" spc="-20" dirty="0">
                <a:solidFill>
                  <a:srgbClr val="2E456C"/>
                </a:solidFill>
                <a:latin typeface="Trebuchet MS"/>
                <a:cs typeface="Trebuchet MS"/>
              </a:rPr>
              <a:t>20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40" dirty="0">
                <a:solidFill>
                  <a:srgbClr val="2E456C"/>
                </a:solidFill>
                <a:latin typeface="Trebuchet MS"/>
                <a:cs typeface="Trebuchet MS"/>
              </a:rPr>
              <a:t>000</a:t>
            </a:r>
            <a:r>
              <a:rPr sz="18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E456C"/>
                </a:solidFill>
                <a:latin typeface="Trebuchet MS"/>
                <a:cs typeface="Trebuchet MS"/>
              </a:rPr>
              <a:t>abonnés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Linkedin,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une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chaîne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Youtube,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twitter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75" y="4651438"/>
            <a:ext cx="3614674" cy="2033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1775" y="4681537"/>
            <a:ext cx="2471674" cy="20034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84976" y="6492874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337"/>
                </a:lnTo>
              </a:path>
            </a:pathLst>
          </a:custGeom>
          <a:ln w="6350">
            <a:solidFill>
              <a:srgbClr val="1E5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1615" marR="5080" indent="626110">
              <a:lnSpc>
                <a:spcPts val="3020"/>
              </a:lnSpc>
              <a:spcBef>
                <a:spcPts val="480"/>
              </a:spcBef>
            </a:pPr>
            <a:r>
              <a:rPr spc="100" dirty="0"/>
              <a:t>Une</a:t>
            </a:r>
            <a:r>
              <a:rPr spc="-215" dirty="0"/>
              <a:t> </a:t>
            </a:r>
            <a:r>
              <a:rPr spc="110" dirty="0"/>
              <a:t>adhésion</a:t>
            </a:r>
            <a:r>
              <a:rPr spc="-200" dirty="0"/>
              <a:t> </a:t>
            </a:r>
            <a:r>
              <a:rPr spc="105" dirty="0"/>
              <a:t>annuelle </a:t>
            </a:r>
            <a:r>
              <a:rPr spc="90" dirty="0"/>
              <a:t>pour</a:t>
            </a:r>
            <a:r>
              <a:rPr spc="-155" dirty="0"/>
              <a:t> </a:t>
            </a:r>
            <a:r>
              <a:rPr spc="50" dirty="0"/>
              <a:t>faire</a:t>
            </a:r>
            <a:r>
              <a:rPr spc="-190" dirty="0"/>
              <a:t> </a:t>
            </a:r>
            <a:r>
              <a:rPr dirty="0"/>
              <a:t>vivre</a:t>
            </a:r>
            <a:r>
              <a:rPr spc="-170" dirty="0"/>
              <a:t> </a:t>
            </a:r>
            <a:r>
              <a:rPr spc="120" dirty="0"/>
              <a:t>le</a:t>
            </a:r>
            <a:r>
              <a:rPr spc="-160" dirty="0"/>
              <a:t> </a:t>
            </a:r>
            <a:r>
              <a:rPr spc="105" dirty="0"/>
              <a:t>mouvement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pic>
        <p:nvPicPr>
          <p:cNvPr id="8" name="Image 7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C6579EF8-5D53-65DD-3E26-5C256B3D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97" y="785876"/>
            <a:ext cx="5694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20" dirty="0">
                <a:solidFill>
                  <a:srgbClr val="FFFFFF"/>
                </a:solidFill>
              </a:rPr>
              <a:t>Venez</a:t>
            </a:r>
            <a:r>
              <a:rPr sz="5400" spc="-415" dirty="0">
                <a:solidFill>
                  <a:srgbClr val="FFFFFF"/>
                </a:solidFill>
              </a:rPr>
              <a:t> </a:t>
            </a:r>
            <a:r>
              <a:rPr sz="5400" spc="155" dirty="0">
                <a:solidFill>
                  <a:srgbClr val="FFFFFF"/>
                </a:solidFill>
              </a:rPr>
              <a:t>et</a:t>
            </a:r>
            <a:r>
              <a:rPr sz="5400" spc="-400" dirty="0">
                <a:solidFill>
                  <a:srgbClr val="FFFFFF"/>
                </a:solidFill>
              </a:rPr>
              <a:t> </a:t>
            </a:r>
            <a:r>
              <a:rPr sz="5400" spc="85" dirty="0">
                <a:solidFill>
                  <a:srgbClr val="FFFFFF"/>
                </a:solidFill>
              </a:rPr>
              <a:t>voyez</a:t>
            </a:r>
            <a:r>
              <a:rPr sz="5400" spc="-400" dirty="0">
                <a:solidFill>
                  <a:srgbClr val="FFFFFF"/>
                </a:solidFill>
              </a:rPr>
              <a:t> </a:t>
            </a:r>
            <a:r>
              <a:rPr sz="5400" spc="-50" dirty="0">
                <a:solidFill>
                  <a:srgbClr val="FFFFFF"/>
                </a:solidFill>
              </a:rPr>
              <a:t>…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273" y="263398"/>
            <a:ext cx="399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90" dirty="0"/>
              <a:t>Charte</a:t>
            </a:r>
            <a:r>
              <a:rPr spc="-215" dirty="0"/>
              <a:t> </a:t>
            </a:r>
            <a:r>
              <a:rPr spc="180" dirty="0"/>
              <a:t>du</a:t>
            </a:r>
            <a:r>
              <a:rPr spc="-190" dirty="0"/>
              <a:t> </a:t>
            </a:r>
            <a:r>
              <a:rPr spc="105" dirty="0"/>
              <a:t>membre</a:t>
            </a:r>
            <a:r>
              <a:rPr spc="-190" dirty="0"/>
              <a:t> </a:t>
            </a:r>
            <a:r>
              <a:rPr sz="1800" spc="95" dirty="0"/>
              <a:t>(1/2)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88416" y="908155"/>
            <a:ext cx="8469630" cy="48367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sz="2000" b="1" spc="75" dirty="0">
                <a:solidFill>
                  <a:srgbClr val="2E456C"/>
                </a:solidFill>
                <a:latin typeface="Trebuchet MS"/>
                <a:cs typeface="Trebuchet MS"/>
              </a:rPr>
              <a:t>Vocation</a:t>
            </a:r>
            <a:r>
              <a:rPr sz="2000" b="1" spc="-1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2000" b="1" spc="-1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90" dirty="0">
                <a:solidFill>
                  <a:srgbClr val="2E456C"/>
                </a:solidFill>
                <a:latin typeface="Trebuchet MS"/>
                <a:cs typeface="Trebuchet MS"/>
              </a:rPr>
              <a:t>EDC</a:t>
            </a:r>
            <a:endParaRPr sz="2000">
              <a:latin typeface="Trebuchet MS"/>
              <a:cs typeface="Trebuchet MS"/>
            </a:endParaRPr>
          </a:p>
          <a:p>
            <a:pPr marL="12700" marR="49530" algn="just">
              <a:lnSpc>
                <a:spcPct val="100000"/>
              </a:lnSpc>
              <a:spcBef>
                <a:spcPts val="735"/>
              </a:spcBef>
            </a:pP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Entrepreneurs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dirigeants,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2E456C"/>
                </a:solidFill>
                <a:latin typeface="Trebuchet MS"/>
                <a:cs typeface="Trebuchet MS"/>
              </a:rPr>
              <a:t>recherchons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2E456C"/>
                </a:solidFill>
                <a:latin typeface="Trebuchet MS"/>
                <a:cs typeface="Trebuchet MS"/>
              </a:rPr>
              <a:t>une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unité</a:t>
            </a:r>
            <a:r>
              <a:rPr sz="1600" spc="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intérieure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 dans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600" spc="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existence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décideur et</a:t>
            </a:r>
            <a:r>
              <a:rPr sz="16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chrétien.</a:t>
            </a:r>
            <a:endParaRPr sz="1600">
              <a:latin typeface="Trebuchet MS"/>
              <a:cs typeface="Trebuchet MS"/>
            </a:endParaRPr>
          </a:p>
          <a:p>
            <a:pPr marL="12700" marR="45085" algn="just">
              <a:lnSpc>
                <a:spcPct val="100000"/>
              </a:lnSpc>
              <a:spcBef>
                <a:spcPts val="5"/>
              </a:spcBef>
            </a:pPr>
            <a:r>
              <a:rPr sz="1600" spc="114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600" spc="3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105" dirty="0">
                <a:solidFill>
                  <a:srgbClr val="2E456C"/>
                </a:solidFill>
                <a:latin typeface="Trebuchet MS"/>
                <a:cs typeface="Trebuchet MS"/>
              </a:rPr>
              <a:t>sommes</a:t>
            </a:r>
            <a:r>
              <a:rPr sz="1600" spc="3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600" spc="3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1600" spc="3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étapes</a:t>
            </a:r>
            <a:r>
              <a:rPr sz="1600" spc="3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diverses</a:t>
            </a:r>
            <a:r>
              <a:rPr sz="1600" spc="3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1600" spc="3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nos</a:t>
            </a:r>
            <a:r>
              <a:rPr sz="1600" spc="3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2E456C"/>
                </a:solidFill>
                <a:latin typeface="Trebuchet MS"/>
                <a:cs typeface="Trebuchet MS"/>
              </a:rPr>
              <a:t>chemins</a:t>
            </a:r>
            <a:r>
              <a:rPr sz="1600" spc="3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3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foi</a:t>
            </a:r>
            <a:r>
              <a:rPr sz="1600" spc="3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3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3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questionnement. </a:t>
            </a:r>
            <a:r>
              <a:rPr sz="1600" spc="55" dirty="0">
                <a:solidFill>
                  <a:srgbClr val="2E456C"/>
                </a:solidFill>
                <a:latin typeface="Trebuchet MS"/>
                <a:cs typeface="Trebuchet MS"/>
              </a:rPr>
              <a:t>Témoins</a:t>
            </a:r>
            <a:r>
              <a:rPr sz="1600" spc="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1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acteurs,</a:t>
            </a:r>
            <a:r>
              <a:rPr sz="1600" spc="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600" spc="1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travaillons</a:t>
            </a:r>
            <a:r>
              <a:rPr sz="1600" spc="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600" spc="1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équipe,</a:t>
            </a:r>
            <a:r>
              <a:rPr sz="1600" spc="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600" spc="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région,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600" spc="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mouvement,</a:t>
            </a:r>
            <a:r>
              <a:rPr sz="1600" spc="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répondre</a:t>
            </a:r>
            <a:r>
              <a:rPr sz="1600" spc="1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2E456C"/>
                </a:solidFill>
                <a:latin typeface="Trebuchet MS"/>
                <a:cs typeface="Trebuchet MS"/>
              </a:rPr>
              <a:t>à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l’appel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l’Evangile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nos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relations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1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l’exercice</a:t>
            </a:r>
            <a:r>
              <a:rPr sz="1600" spc="1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1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nos</a:t>
            </a:r>
            <a:r>
              <a:rPr sz="1600" spc="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responsabilités.</a:t>
            </a:r>
            <a:r>
              <a:rPr sz="1600" spc="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2E456C"/>
                </a:solidFill>
                <a:latin typeface="Trebuchet MS"/>
                <a:cs typeface="Trebuchet MS"/>
              </a:rPr>
              <a:t>Nous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600" spc="2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appuyons</a:t>
            </a:r>
            <a:r>
              <a:rPr sz="1600" spc="25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1600" spc="2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600" spc="2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pensée</a:t>
            </a:r>
            <a:r>
              <a:rPr sz="1600" spc="2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sociale</a:t>
            </a:r>
            <a:r>
              <a:rPr sz="1600" spc="2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chrétienne,</a:t>
            </a:r>
            <a:r>
              <a:rPr sz="1600" spc="2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1600" spc="2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partage</a:t>
            </a:r>
            <a:r>
              <a:rPr sz="1600" spc="2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2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600" spc="2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expérience</a:t>
            </a:r>
            <a:r>
              <a:rPr sz="1600" spc="2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2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la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prière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commune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pour</a:t>
            </a:r>
            <a:r>
              <a:rPr sz="16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progresser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ensemble.</a:t>
            </a: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confiance</a:t>
            </a:r>
            <a:r>
              <a:rPr sz="1600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est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600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le Christ</a:t>
            </a:r>
            <a:r>
              <a:rPr sz="1600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90" dirty="0">
                <a:solidFill>
                  <a:srgbClr val="2E456C"/>
                </a:solidFill>
                <a:latin typeface="Trebuchet MS"/>
                <a:cs typeface="Trebuchet MS"/>
              </a:rPr>
              <a:t>: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ressuscité,</a:t>
            </a:r>
            <a:r>
              <a:rPr sz="1600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E456C"/>
                </a:solidFill>
                <a:latin typeface="Trebuchet MS"/>
                <a:cs typeface="Trebuchet MS"/>
              </a:rPr>
              <a:t>il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2E456C"/>
                </a:solidFill>
                <a:latin typeface="Trebuchet MS"/>
                <a:cs typeface="Trebuchet MS"/>
              </a:rPr>
              <a:t>précède</a:t>
            </a:r>
            <a:r>
              <a:rPr sz="16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 fonde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notre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espérance.</a:t>
            </a: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C’est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6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2E456C"/>
                </a:solidFill>
                <a:latin typeface="Trebuchet MS"/>
                <a:cs typeface="Trebuchet MS"/>
              </a:rPr>
              <a:t>joie</a:t>
            </a:r>
            <a:r>
              <a:rPr sz="1600" spc="-35" dirty="0">
                <a:solidFill>
                  <a:srgbClr val="2E456C"/>
                </a:solidFill>
                <a:latin typeface="Trebuchet MS"/>
                <a:cs typeface="Trebuchet MS"/>
              </a:rPr>
              <a:t> d’aller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6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rencontre</a:t>
            </a:r>
            <a:r>
              <a:rPr sz="16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autres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pour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porter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2E456C"/>
                </a:solidFill>
                <a:latin typeface="Trebuchet MS"/>
                <a:cs typeface="Trebuchet MS"/>
              </a:rPr>
              <a:t>ce</a:t>
            </a:r>
            <a:r>
              <a:rPr sz="16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témoignage.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95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2000" b="1" spc="-1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vie</a:t>
            </a:r>
            <a:r>
              <a:rPr sz="2000" b="1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d’équipe,</a:t>
            </a:r>
            <a:r>
              <a:rPr sz="2000" b="1" spc="-1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2000" b="1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2E456C"/>
                </a:solidFill>
                <a:latin typeface="Trebuchet MS"/>
                <a:cs typeface="Trebuchet MS"/>
              </a:rPr>
              <a:t>cœur</a:t>
            </a:r>
            <a:r>
              <a:rPr sz="2000" b="1" spc="-1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2000" b="1" spc="-1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75" dirty="0">
                <a:solidFill>
                  <a:srgbClr val="2E456C"/>
                </a:solidFill>
                <a:latin typeface="Trebuchet MS"/>
                <a:cs typeface="Trebuchet MS"/>
              </a:rPr>
              <a:t>mouvement</a:t>
            </a:r>
            <a:endParaRPr sz="2000">
              <a:latin typeface="Trebuchet MS"/>
              <a:cs typeface="Trebuchet MS"/>
            </a:endParaRPr>
          </a:p>
          <a:p>
            <a:pPr marL="12700" marR="23495">
              <a:lnSpc>
                <a:spcPct val="100000"/>
              </a:lnSpc>
              <a:spcBef>
                <a:spcPts val="740"/>
              </a:spcBef>
            </a:pPr>
            <a:r>
              <a:rPr sz="1600" spc="12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lumière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l’Évangile,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rencontre</a:t>
            </a:r>
            <a:r>
              <a:rPr sz="16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d’équipe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permet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d’échanger,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entre</a:t>
            </a:r>
            <a:r>
              <a:rPr sz="1600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pairs,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2E456C"/>
                </a:solidFill>
                <a:latin typeface="Trebuchet MS"/>
                <a:cs typeface="Trebuchet MS"/>
              </a:rPr>
              <a:t>en 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confidentialité,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1600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600" spc="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vie</a:t>
            </a:r>
            <a:r>
              <a:rPr sz="16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professionnelle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personnelle</a:t>
            </a:r>
            <a:r>
              <a:rPr sz="1600" spc="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65" dirty="0">
                <a:solidFill>
                  <a:srgbClr val="2E456C"/>
                </a:solidFill>
                <a:latin typeface="Trebuchet MS"/>
                <a:cs typeface="Trebuchet MS"/>
              </a:rPr>
              <a:t>;</a:t>
            </a:r>
            <a:r>
              <a:rPr sz="16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trouver</a:t>
            </a:r>
            <a:r>
              <a:rPr sz="16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2E456C"/>
                </a:solidFill>
                <a:latin typeface="Trebuchet MS"/>
                <a:cs typeface="Trebuchet MS"/>
              </a:rPr>
              <a:t>un</a:t>
            </a:r>
            <a:r>
              <a:rPr sz="16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soutien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humain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spirituel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65" dirty="0">
                <a:solidFill>
                  <a:srgbClr val="2E456C"/>
                </a:solidFill>
                <a:latin typeface="Trebuchet MS"/>
                <a:cs typeface="Trebuchet MS"/>
              </a:rPr>
              <a:t>;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d’approfondir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sens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2E456C"/>
                </a:solidFill>
                <a:latin typeface="Trebuchet MS"/>
                <a:cs typeface="Trebuchet MS"/>
              </a:rPr>
              <a:t>nos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responsabilités</a:t>
            </a:r>
            <a:r>
              <a:rPr sz="16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65" dirty="0">
                <a:solidFill>
                  <a:srgbClr val="2E456C"/>
                </a:solidFill>
                <a:latin typeface="Trebuchet MS"/>
                <a:cs typeface="Trebuchet MS"/>
              </a:rPr>
              <a:t>;</a:t>
            </a:r>
            <a:r>
              <a:rPr sz="16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partager</a:t>
            </a:r>
            <a:r>
              <a:rPr sz="16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1600" spc="5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2E456C"/>
                </a:solidFill>
                <a:latin typeface="Trebuchet MS"/>
                <a:cs typeface="Trebuchet MS"/>
              </a:rPr>
              <a:t>questionnements</a:t>
            </a:r>
            <a:r>
              <a:rPr sz="1600" spc="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600" spc="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foi.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90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16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rencontres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d’équipe sont 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mensuelles</a:t>
            </a:r>
            <a:r>
              <a:rPr sz="16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rythmées</a:t>
            </a:r>
            <a:r>
              <a:rPr sz="16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par</a:t>
            </a:r>
            <a:r>
              <a:rPr sz="16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trois </a:t>
            </a:r>
            <a:r>
              <a:rPr sz="1600" spc="60" dirty="0">
                <a:solidFill>
                  <a:srgbClr val="2E456C"/>
                </a:solidFill>
                <a:latin typeface="Trebuchet MS"/>
                <a:cs typeface="Trebuchet MS"/>
              </a:rPr>
              <a:t>temps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290" dirty="0">
                <a:solidFill>
                  <a:srgbClr val="2E456C"/>
                </a:solidFill>
                <a:latin typeface="Trebuchet MS"/>
                <a:cs typeface="Trebuchet MS"/>
              </a:rPr>
              <a:t>: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6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2E456C"/>
                </a:solidFill>
                <a:latin typeface="Trebuchet MS"/>
                <a:cs typeface="Trebuchet MS"/>
              </a:rPr>
              <a:t>prière,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tour</a:t>
            </a: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solidFill>
                  <a:srgbClr val="2E456C"/>
                </a:solidFill>
                <a:latin typeface="Trebuchet MS"/>
                <a:cs typeface="Trebuchet MS"/>
              </a:rPr>
              <a:t>table,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16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E456C"/>
                </a:solidFill>
                <a:latin typeface="Trebuchet MS"/>
                <a:cs typeface="Trebuchet MS"/>
              </a:rPr>
              <a:t>thème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6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2E456C"/>
                </a:solidFill>
                <a:latin typeface="Trebuchet MS"/>
                <a:cs typeface="Trebuchet MS"/>
              </a:rPr>
              <a:t>réflexion.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15" y="1101978"/>
            <a:ext cx="7879715" cy="3525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2235">
              <a:lnSpc>
                <a:spcPct val="100000"/>
              </a:lnSpc>
              <a:spcBef>
                <a:spcPts val="105"/>
              </a:spcBef>
            </a:pPr>
            <a:r>
              <a:rPr sz="2000" b="1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2000" b="1" spc="-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50" dirty="0">
                <a:solidFill>
                  <a:srgbClr val="2E456C"/>
                </a:solidFill>
                <a:latin typeface="Trebuchet MS"/>
                <a:cs typeface="Trebuchet MS"/>
              </a:rPr>
              <a:t>rejoignant</a:t>
            </a:r>
            <a:r>
              <a:rPr sz="2000" b="1" spc="-1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00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b="1" spc="-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EDC,</a:t>
            </a:r>
            <a:r>
              <a:rPr sz="2000" b="1" spc="-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j’adhère</a:t>
            </a:r>
            <a:r>
              <a:rPr sz="2000" b="1" spc="-1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2000" b="1" spc="-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2000" b="1" spc="-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2E456C"/>
                </a:solidFill>
                <a:latin typeface="Trebuchet MS"/>
                <a:cs typeface="Trebuchet MS"/>
              </a:rPr>
              <a:t>vocation</a:t>
            </a:r>
            <a:r>
              <a:rPr sz="2000" b="1" spc="-1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2000" b="1" spc="-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0" dirty="0">
                <a:solidFill>
                  <a:srgbClr val="2E456C"/>
                </a:solidFill>
                <a:latin typeface="Trebuchet MS"/>
                <a:cs typeface="Trebuchet MS"/>
              </a:rPr>
              <a:t>mouvement</a:t>
            </a:r>
            <a:r>
              <a:rPr sz="2000" b="1" spc="-1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2E456C"/>
                </a:solidFill>
                <a:latin typeface="Trebuchet MS"/>
                <a:cs typeface="Trebuchet MS"/>
              </a:rPr>
              <a:t>et </a:t>
            </a:r>
            <a:r>
              <a:rPr sz="2000" b="1" spc="-55" dirty="0">
                <a:solidFill>
                  <a:srgbClr val="2E456C"/>
                </a:solidFill>
                <a:latin typeface="Trebuchet MS"/>
                <a:cs typeface="Trebuchet MS"/>
              </a:rPr>
              <a:t>je</a:t>
            </a:r>
            <a:r>
              <a:rPr sz="2000" b="1" spc="-1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2E456C"/>
                </a:solidFill>
                <a:latin typeface="Trebuchet MS"/>
                <a:cs typeface="Trebuchet MS"/>
              </a:rPr>
              <a:t>m’engage</a:t>
            </a:r>
            <a:r>
              <a:rPr sz="2000" b="1" spc="-1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2000" b="1" spc="-1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2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2000" b="1" spc="-1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vie</a:t>
            </a:r>
            <a:r>
              <a:rPr sz="2000" b="1" spc="-1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114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2000" b="1" spc="-1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90" dirty="0">
                <a:solidFill>
                  <a:srgbClr val="2E456C"/>
                </a:solidFill>
                <a:latin typeface="Trebuchet MS"/>
                <a:cs typeface="Trebuchet MS"/>
              </a:rPr>
              <a:t>mon</a:t>
            </a:r>
            <a:r>
              <a:rPr sz="2000" b="1" spc="-1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E456C"/>
                </a:solidFill>
                <a:latin typeface="Trebuchet MS"/>
                <a:cs typeface="Trebuchet MS"/>
              </a:rPr>
              <a:t>équipe.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Pour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2E456C"/>
                </a:solidFill>
                <a:latin typeface="Trebuchet MS"/>
                <a:cs typeface="Trebuchet MS"/>
              </a:rPr>
              <a:t>me</a:t>
            </a:r>
            <a:r>
              <a:rPr sz="18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permettre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vivre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pleinement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l’expérience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55" dirty="0">
                <a:solidFill>
                  <a:srgbClr val="2E456C"/>
                </a:solidFill>
                <a:latin typeface="Trebuchet MS"/>
                <a:cs typeface="Trebuchet MS"/>
              </a:rPr>
              <a:t>EDC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375" dirty="0">
                <a:solidFill>
                  <a:srgbClr val="2E456C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86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05" dirty="0">
                <a:solidFill>
                  <a:srgbClr val="2E456C"/>
                </a:solidFill>
                <a:latin typeface="Trebuchet MS"/>
                <a:cs typeface="Trebuchet MS"/>
              </a:rPr>
              <a:t>je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participe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avec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 assiduité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aux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rencontres</a:t>
            </a:r>
            <a:r>
              <a:rPr sz="18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2E456C"/>
                </a:solidFill>
                <a:latin typeface="Trebuchet MS"/>
                <a:cs typeface="Trebuchet MS"/>
              </a:rPr>
              <a:t>mon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2E456C"/>
                </a:solidFill>
                <a:latin typeface="Trebuchet MS"/>
                <a:cs typeface="Trebuchet MS"/>
              </a:rPr>
              <a:t>équipe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05" dirty="0">
                <a:solidFill>
                  <a:srgbClr val="2E456C"/>
                </a:solidFill>
                <a:latin typeface="Trebuchet MS"/>
                <a:cs typeface="Trebuchet MS"/>
              </a:rPr>
              <a:t>je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me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nourris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me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formant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E456C"/>
                </a:solidFill>
                <a:latin typeface="Trebuchet MS"/>
                <a:cs typeface="Trebuchet MS"/>
              </a:rPr>
              <a:t>pensée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 sociale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chrétienne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05" dirty="0">
                <a:solidFill>
                  <a:srgbClr val="2E456C"/>
                </a:solidFill>
                <a:latin typeface="Trebuchet MS"/>
                <a:cs typeface="Trebuchet MS"/>
              </a:rPr>
              <a:t>je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vis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moins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un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temps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fort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annuel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participant</a:t>
            </a:r>
            <a:r>
              <a:rPr sz="1800" spc="-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un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2E456C"/>
                </a:solidFill>
                <a:latin typeface="Trebuchet MS"/>
                <a:cs typeface="Trebuchet MS"/>
              </a:rPr>
              <a:t>événement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national</a:t>
            </a:r>
            <a:r>
              <a:rPr sz="1800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ou</a:t>
            </a:r>
            <a:r>
              <a:rPr sz="18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régional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05" dirty="0">
                <a:solidFill>
                  <a:srgbClr val="2E456C"/>
                </a:solidFill>
                <a:latin typeface="Trebuchet MS"/>
                <a:cs typeface="Trebuchet MS"/>
              </a:rPr>
              <a:t>je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2E456C"/>
                </a:solidFill>
                <a:latin typeface="Trebuchet MS"/>
                <a:cs typeface="Trebuchet MS"/>
              </a:rPr>
              <a:t>permets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mouvement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promouvoir</a:t>
            </a:r>
            <a:r>
              <a:rPr sz="1800" spc="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l’économie</a:t>
            </a:r>
            <a:r>
              <a:rPr sz="18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bien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2E456C"/>
                </a:solidFill>
                <a:latin typeface="Trebuchet MS"/>
                <a:cs typeface="Trebuchet MS"/>
              </a:rPr>
              <a:t>commun,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réglant</a:t>
            </a:r>
            <a:r>
              <a:rPr sz="1800" spc="-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2E456C"/>
                </a:solidFill>
                <a:latin typeface="Trebuchet MS"/>
                <a:cs typeface="Trebuchet MS"/>
              </a:rPr>
              <a:t>mon</a:t>
            </a:r>
            <a:r>
              <a:rPr sz="1800" spc="-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adhésion</a:t>
            </a:r>
            <a:r>
              <a:rPr sz="18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1800" spc="-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temps.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95"/>
              </a:spcBef>
            </a:pPr>
            <a:r>
              <a:rPr spc="90" dirty="0"/>
              <a:t>Charte</a:t>
            </a:r>
            <a:r>
              <a:rPr spc="-220" dirty="0"/>
              <a:t> </a:t>
            </a:r>
            <a:r>
              <a:rPr spc="180" dirty="0"/>
              <a:t>du</a:t>
            </a:r>
            <a:r>
              <a:rPr spc="-195" dirty="0"/>
              <a:t> </a:t>
            </a:r>
            <a:r>
              <a:rPr spc="110" dirty="0"/>
              <a:t>membre</a:t>
            </a:r>
            <a:r>
              <a:rPr spc="-204" dirty="0"/>
              <a:t> </a:t>
            </a:r>
            <a:r>
              <a:rPr sz="1800" spc="114" dirty="0"/>
              <a:t>(2/2)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116" y="1523238"/>
            <a:ext cx="7765415" cy="304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270"/>
              </a:lnSpc>
              <a:buClr>
                <a:srgbClr val="FA822C"/>
              </a:buClr>
              <a:buSzPct val="105555"/>
              <a:buFont typeface="Trebuchet MS"/>
              <a:buAutoNum type="arabicParenR"/>
              <a:tabLst>
                <a:tab pos="355600" algn="l"/>
              </a:tabLst>
            </a:pPr>
            <a:r>
              <a:rPr sz="1800" b="1" spc="9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800" b="1" spc="-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cherchons</a:t>
            </a:r>
            <a:r>
              <a:rPr sz="1800" b="1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b="1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2E456C"/>
                </a:solidFill>
                <a:latin typeface="Trebuchet MS"/>
                <a:cs typeface="Trebuchet MS"/>
              </a:rPr>
              <a:t>unifier</a:t>
            </a:r>
            <a:r>
              <a:rPr sz="1800" b="1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800" b="1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foi</a:t>
            </a:r>
            <a:r>
              <a:rPr sz="1800" b="1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chrétienne</a:t>
            </a:r>
            <a:r>
              <a:rPr sz="1800" b="1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1800" b="1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2E456C"/>
                </a:solidFill>
                <a:latin typeface="Trebuchet MS"/>
                <a:cs typeface="Trebuchet MS"/>
              </a:rPr>
              <a:t>nos</a:t>
            </a:r>
            <a:r>
              <a:rPr sz="1800" b="1" spc="-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E456C"/>
                </a:solidFill>
                <a:latin typeface="Trebuchet MS"/>
                <a:cs typeface="Trebuchet MS"/>
              </a:rPr>
              <a:t>responsabilités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ts val="2150"/>
              </a:lnSpc>
            </a:pPr>
            <a:r>
              <a:rPr sz="1800" b="1" spc="70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b="1" spc="-1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E456C"/>
                </a:solidFill>
                <a:latin typeface="Trebuchet MS"/>
                <a:cs typeface="Trebuchet MS"/>
              </a:rPr>
              <a:t>dirigeant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Trebuchet MS"/>
              <a:cs typeface="Trebuchet MS"/>
            </a:endParaRPr>
          </a:p>
          <a:p>
            <a:pPr marL="355600" marR="1183005" indent="-343535">
              <a:lnSpc>
                <a:spcPts val="2160"/>
              </a:lnSpc>
              <a:buClr>
                <a:srgbClr val="FA822C"/>
              </a:buClr>
              <a:buSzPct val="105555"/>
              <a:buAutoNum type="arabicParenR" startAt="2"/>
              <a:tabLst>
                <a:tab pos="355600" algn="l"/>
              </a:tabLst>
            </a:pPr>
            <a:r>
              <a:rPr sz="1800" b="1" spc="9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8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2E456C"/>
                </a:solidFill>
                <a:latin typeface="Trebuchet MS"/>
                <a:cs typeface="Trebuchet MS"/>
              </a:rPr>
              <a:t>sommes</a:t>
            </a:r>
            <a:r>
              <a:rPr sz="1800" b="1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2E456C"/>
                </a:solidFill>
                <a:latin typeface="Trebuchet MS"/>
                <a:cs typeface="Trebuchet MS"/>
              </a:rPr>
              <a:t>responsabilité</a:t>
            </a:r>
            <a:r>
              <a:rPr sz="1800" b="1" spc="-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1800" b="1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2E456C"/>
                </a:solidFill>
                <a:latin typeface="Trebuchet MS"/>
                <a:cs typeface="Trebuchet MS"/>
              </a:rPr>
              <a:t>personnes</a:t>
            </a:r>
            <a:r>
              <a:rPr sz="1800" b="1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2E456C"/>
                </a:solidFill>
                <a:latin typeface="Trebuchet MS"/>
                <a:cs typeface="Trebuchet MS"/>
              </a:rPr>
              <a:t>que</a:t>
            </a:r>
            <a:r>
              <a:rPr sz="1800" b="1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2E456C"/>
                </a:solidFill>
                <a:latin typeface="Trebuchet MS"/>
                <a:cs typeface="Trebuchet MS"/>
              </a:rPr>
              <a:t>nous </a:t>
            </a:r>
            <a:r>
              <a:rPr sz="1800" b="1" spc="85" dirty="0">
                <a:solidFill>
                  <a:srgbClr val="2E456C"/>
                </a:solidFill>
                <a:latin typeface="Trebuchet MS"/>
                <a:cs typeface="Trebuchet MS"/>
              </a:rPr>
              <a:t>manageons</a:t>
            </a:r>
            <a:r>
              <a:rPr sz="1800" b="1" spc="-11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800" b="1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800" b="1" spc="-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E456C"/>
                </a:solidFill>
                <a:latin typeface="Trebuchet MS"/>
                <a:cs typeface="Trebuchet MS"/>
              </a:rPr>
              <a:t>entreprise.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ts val="2090"/>
              </a:lnSpc>
            </a:pPr>
            <a:r>
              <a:rPr sz="1800" spc="110" dirty="0">
                <a:solidFill>
                  <a:srgbClr val="2E456C"/>
                </a:solidFill>
                <a:latin typeface="Trebuchet MS"/>
                <a:cs typeface="Trebuchet MS"/>
              </a:rPr>
              <a:t>Ce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point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est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essentiel</a:t>
            </a:r>
            <a:r>
              <a:rPr sz="1800" spc="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car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1800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échanges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équipe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 sont</a:t>
            </a:r>
            <a:r>
              <a:rPr sz="1800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centrés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18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ce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partage</a:t>
            </a:r>
            <a:r>
              <a:rPr sz="1800" spc="1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d'expérience.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800">
              <a:latin typeface="Trebuchet MS"/>
              <a:cs typeface="Trebuchet MS"/>
            </a:endParaRPr>
          </a:p>
          <a:p>
            <a:pPr marL="355600" marR="431165" indent="-343535">
              <a:lnSpc>
                <a:spcPts val="2160"/>
              </a:lnSpc>
              <a:buClr>
                <a:srgbClr val="FA822C"/>
              </a:buClr>
              <a:buSzPct val="105555"/>
              <a:buAutoNum type="arabicParenR" startAt="3"/>
              <a:tabLst>
                <a:tab pos="355600" algn="l"/>
              </a:tabLst>
            </a:pPr>
            <a:r>
              <a:rPr sz="1800" b="1" spc="9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800" b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2E456C"/>
                </a:solidFill>
                <a:latin typeface="Trebuchet MS"/>
                <a:cs typeface="Trebuchet MS"/>
              </a:rPr>
              <a:t>sommes</a:t>
            </a:r>
            <a:r>
              <a:rPr sz="1800" b="1" spc="-5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b="1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capacité</a:t>
            </a:r>
            <a:r>
              <a:rPr sz="1800" b="1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2E456C"/>
                </a:solidFill>
                <a:latin typeface="Trebuchet MS"/>
                <a:cs typeface="Trebuchet MS"/>
              </a:rPr>
              <a:t>d'engager</a:t>
            </a:r>
            <a:r>
              <a:rPr sz="1800" b="1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2E456C"/>
                </a:solidFill>
                <a:latin typeface="Trebuchet MS"/>
                <a:cs typeface="Trebuchet MS"/>
              </a:rPr>
              <a:t>économiquement</a:t>
            </a:r>
            <a:r>
              <a:rPr sz="1800" b="1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E456C"/>
                </a:solidFill>
                <a:latin typeface="Trebuchet MS"/>
                <a:cs typeface="Trebuchet MS"/>
              </a:rPr>
              <a:t>notre </a:t>
            </a:r>
            <a:r>
              <a:rPr sz="1800" b="1" spc="-25" dirty="0">
                <a:solidFill>
                  <a:srgbClr val="2E456C"/>
                </a:solidFill>
                <a:latin typeface="Trebuchet MS"/>
                <a:cs typeface="Trebuchet MS"/>
              </a:rPr>
              <a:t>entreprise.</a:t>
            </a:r>
            <a:r>
              <a:rPr sz="1800" b="1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60" dirty="0">
                <a:solidFill>
                  <a:srgbClr val="2E456C"/>
                </a:solidFill>
                <a:latin typeface="Trebuchet MS"/>
                <a:cs typeface="Trebuchet MS"/>
              </a:rPr>
              <a:t>Nos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décisions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ont</a:t>
            </a:r>
            <a:r>
              <a:rPr sz="1800" spc="-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ainsi</a:t>
            </a:r>
            <a:r>
              <a:rPr sz="18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un</a:t>
            </a:r>
            <a:r>
              <a:rPr sz="1800" spc="-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impact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2E456C"/>
                </a:solidFill>
                <a:latin typeface="Trebuchet MS"/>
                <a:cs typeface="Trebuchet MS"/>
              </a:rPr>
              <a:t>vos</a:t>
            </a:r>
            <a:r>
              <a:rPr sz="1800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fournisseurs, 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clients,</a:t>
            </a:r>
            <a:r>
              <a:rPr sz="1800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investisseurs,...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A</a:t>
            </a:r>
            <a:r>
              <a:rPr spc="-220" dirty="0"/>
              <a:t> </a:t>
            </a:r>
            <a:r>
              <a:rPr spc="80" dirty="0"/>
              <a:t>qui</a:t>
            </a:r>
            <a:r>
              <a:rPr spc="-200" dirty="0"/>
              <a:t> </a:t>
            </a:r>
            <a:r>
              <a:rPr spc="90" dirty="0"/>
              <a:t>s’adresse</a:t>
            </a:r>
            <a:r>
              <a:rPr spc="-229" dirty="0"/>
              <a:t> </a:t>
            </a:r>
            <a:r>
              <a:rPr spc="120" dirty="0"/>
              <a:t>le</a:t>
            </a:r>
            <a:r>
              <a:rPr spc="-204" dirty="0"/>
              <a:t> </a:t>
            </a:r>
            <a:r>
              <a:rPr spc="120" dirty="0"/>
              <a:t>mouvement</a:t>
            </a:r>
            <a:r>
              <a:rPr spc="-185" dirty="0"/>
              <a:t> </a:t>
            </a:r>
            <a:r>
              <a:rPr spc="95" dirty="0"/>
              <a:t>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0413" y="4769370"/>
            <a:ext cx="3043174" cy="13064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31884" y="6516725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763" y="4271307"/>
            <a:ext cx="4046473" cy="2500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83870" marR="5080" indent="-326390">
              <a:lnSpc>
                <a:spcPct val="77200"/>
              </a:lnSpc>
              <a:spcBef>
                <a:spcPts val="865"/>
              </a:spcBef>
            </a:pPr>
            <a:r>
              <a:rPr spc="135" dirty="0"/>
              <a:t>La</a:t>
            </a:r>
            <a:r>
              <a:rPr spc="-200" dirty="0"/>
              <a:t> </a:t>
            </a:r>
            <a:r>
              <a:rPr spc="120" dirty="0"/>
              <a:t>pensée</a:t>
            </a:r>
            <a:r>
              <a:rPr spc="-220" dirty="0"/>
              <a:t> </a:t>
            </a:r>
            <a:r>
              <a:rPr spc="125" dirty="0"/>
              <a:t>sociale</a:t>
            </a:r>
            <a:r>
              <a:rPr spc="-195" dirty="0"/>
              <a:t> </a:t>
            </a:r>
            <a:r>
              <a:rPr spc="-10" dirty="0"/>
              <a:t>chrétienne, </a:t>
            </a:r>
            <a:r>
              <a:rPr spc="60" dirty="0"/>
              <a:t>notre</a:t>
            </a:r>
            <a:r>
              <a:rPr spc="-190" dirty="0"/>
              <a:t> </a:t>
            </a:r>
            <a:r>
              <a:rPr spc="50" dirty="0"/>
              <a:t>référentiel</a:t>
            </a:r>
            <a:r>
              <a:rPr spc="-215" dirty="0"/>
              <a:t> </a:t>
            </a:r>
            <a:r>
              <a:rPr spc="135" dirty="0"/>
              <a:t>commun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31884" y="6516725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164" y="1279016"/>
            <a:ext cx="815530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2E456C"/>
                </a:solidFill>
                <a:latin typeface="Trebuchet MS"/>
                <a:cs typeface="Trebuchet MS"/>
              </a:rPr>
              <a:t>Sa</a:t>
            </a:r>
            <a:r>
              <a:rPr sz="1800" b="1" spc="-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force</a:t>
            </a:r>
            <a:r>
              <a:rPr sz="1800" b="1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est</a:t>
            </a:r>
            <a:r>
              <a:rPr sz="1800" b="1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b="1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456C"/>
                </a:solidFill>
                <a:latin typeface="Trebuchet MS"/>
                <a:cs typeface="Trebuchet MS"/>
              </a:rPr>
              <a:t>poser</a:t>
            </a:r>
            <a:r>
              <a:rPr sz="1800" b="1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1800" b="1" spc="-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2E456C"/>
                </a:solidFill>
                <a:latin typeface="Trebuchet MS"/>
                <a:cs typeface="Trebuchet MS"/>
              </a:rPr>
              <a:t>bonnes</a:t>
            </a:r>
            <a:r>
              <a:rPr sz="1800" b="1" spc="-5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E456C"/>
                </a:solidFill>
                <a:latin typeface="Trebuchet MS"/>
                <a:cs typeface="Trebuchet MS"/>
              </a:rPr>
              <a:t>questions.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Construite</a:t>
            </a:r>
            <a:r>
              <a:rPr sz="1800" spc="3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3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3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lumière</a:t>
            </a:r>
            <a:r>
              <a:rPr sz="1800" spc="3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3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l’évangile,</a:t>
            </a:r>
            <a:r>
              <a:rPr sz="1800" spc="3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3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Pensée</a:t>
            </a:r>
            <a:r>
              <a:rPr sz="1800" spc="3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sociale</a:t>
            </a:r>
            <a:r>
              <a:rPr sz="1800" spc="30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chrétienne</a:t>
            </a:r>
            <a:r>
              <a:rPr sz="1800" spc="3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est</a:t>
            </a:r>
            <a:r>
              <a:rPr sz="1800" spc="3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2E456C"/>
                </a:solidFill>
                <a:latin typeface="Trebuchet MS"/>
                <a:cs typeface="Trebuchet MS"/>
              </a:rPr>
              <a:t>un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référentiel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pour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l’exercice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10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responsabilités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100" dirty="0">
                <a:solidFill>
                  <a:srgbClr val="2E456C"/>
                </a:solidFill>
                <a:latin typeface="Trebuchet MS"/>
                <a:cs typeface="Trebuchet MS"/>
              </a:rPr>
              <a:t>du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dirigeant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quotidien.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Elle</a:t>
            </a:r>
            <a:r>
              <a:rPr sz="1800" spc="4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800" spc="4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aide</a:t>
            </a:r>
            <a:r>
              <a:rPr sz="1800" spc="409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4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nous</a:t>
            </a:r>
            <a:r>
              <a:rPr sz="1800" spc="4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interroger</a:t>
            </a:r>
            <a:r>
              <a:rPr sz="1800" spc="4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1800" spc="434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4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place</a:t>
            </a:r>
            <a:r>
              <a:rPr sz="1800" spc="409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faite</a:t>
            </a:r>
            <a:r>
              <a:rPr sz="1800" spc="4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4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l’homme</a:t>
            </a:r>
            <a:r>
              <a:rPr sz="1800" spc="4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800" spc="4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E456C"/>
                </a:solidFill>
                <a:latin typeface="Trebuchet MS"/>
                <a:cs typeface="Trebuchet MS"/>
              </a:rPr>
              <a:t>nos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entreprises,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95" dirty="0">
                <a:solidFill>
                  <a:srgbClr val="2E456C"/>
                </a:solidFill>
                <a:latin typeface="Trebuchet MS"/>
                <a:cs typeface="Trebuchet MS"/>
              </a:rPr>
              <a:t>sens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l’activité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notre</a:t>
            </a:r>
            <a:r>
              <a:rPr sz="1800" spc="7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entreprise,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1800" spc="60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partage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  </a:t>
            </a:r>
            <a:r>
              <a:rPr sz="1800" spc="80" dirty="0">
                <a:solidFill>
                  <a:srgbClr val="2E456C"/>
                </a:solidFill>
                <a:latin typeface="Trebuchet MS"/>
                <a:cs typeface="Trebuchet MS"/>
              </a:rPr>
              <a:t>des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richesses,</a:t>
            </a:r>
            <a:r>
              <a:rPr sz="1800" spc="1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aux</a:t>
            </a:r>
            <a:r>
              <a:rPr sz="1800" spc="1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règles</a:t>
            </a:r>
            <a:r>
              <a:rPr sz="1800" spc="1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1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vie</a:t>
            </a:r>
            <a:r>
              <a:rPr sz="1800" spc="1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1800" spc="1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mettre</a:t>
            </a:r>
            <a:r>
              <a:rPr sz="1800" spc="1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en</a:t>
            </a:r>
            <a:r>
              <a:rPr sz="1800" spc="1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place,</a:t>
            </a:r>
            <a:r>
              <a:rPr sz="1800" spc="1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au</a:t>
            </a:r>
            <a:r>
              <a:rPr sz="1800" spc="1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E456C"/>
                </a:solidFill>
                <a:latin typeface="Trebuchet MS"/>
                <a:cs typeface="Trebuchet MS"/>
              </a:rPr>
              <a:t>style</a:t>
            </a:r>
            <a:r>
              <a:rPr sz="1800" spc="1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1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2E456C"/>
                </a:solidFill>
                <a:latin typeface="Trebuchet MS"/>
                <a:cs typeface="Trebuchet MS"/>
              </a:rPr>
              <a:t>management</a:t>
            </a:r>
            <a:r>
              <a:rPr sz="1800" spc="1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E456C"/>
                </a:solidFill>
                <a:latin typeface="Trebuchet MS"/>
                <a:cs typeface="Trebuchet MS"/>
              </a:rPr>
              <a:t>à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développer.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b="1" spc="25" dirty="0">
                <a:solidFill>
                  <a:srgbClr val="2E456C"/>
                </a:solidFill>
                <a:latin typeface="Trebuchet MS"/>
                <a:cs typeface="Trebuchet MS"/>
              </a:rPr>
              <a:t>Il</a:t>
            </a:r>
            <a:r>
              <a:rPr sz="1800" b="1" spc="3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2E456C"/>
                </a:solidFill>
                <a:latin typeface="Trebuchet MS"/>
                <a:cs typeface="Trebuchet MS"/>
              </a:rPr>
              <a:t>existe</a:t>
            </a:r>
            <a:r>
              <a:rPr sz="1800" b="1" spc="3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2E456C"/>
                </a:solidFill>
                <a:latin typeface="Trebuchet MS"/>
                <a:cs typeface="Trebuchet MS"/>
              </a:rPr>
              <a:t>6</a:t>
            </a:r>
            <a:r>
              <a:rPr sz="1800" b="1" spc="3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2E456C"/>
                </a:solidFill>
                <a:latin typeface="Trebuchet MS"/>
                <a:cs typeface="Trebuchet MS"/>
              </a:rPr>
              <a:t>principes</a:t>
            </a:r>
            <a:r>
              <a:rPr sz="1800" b="1" spc="3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2E456C"/>
                </a:solidFill>
                <a:latin typeface="Trebuchet MS"/>
                <a:cs typeface="Trebuchet MS"/>
              </a:rPr>
              <a:t>dans</a:t>
            </a:r>
            <a:r>
              <a:rPr sz="1800" b="1" spc="3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b="1" spc="3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2E456C"/>
                </a:solidFill>
                <a:latin typeface="Trebuchet MS"/>
                <a:cs typeface="Trebuchet MS"/>
              </a:rPr>
              <a:t>Pensée</a:t>
            </a:r>
            <a:r>
              <a:rPr sz="1800" b="1" spc="3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2E456C"/>
                </a:solidFill>
                <a:latin typeface="Trebuchet MS"/>
                <a:cs typeface="Trebuchet MS"/>
              </a:rPr>
              <a:t>sociale</a:t>
            </a:r>
            <a:r>
              <a:rPr sz="1800" b="1" spc="3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2E456C"/>
                </a:solidFill>
                <a:latin typeface="Trebuchet MS"/>
                <a:cs typeface="Trebuchet MS"/>
              </a:rPr>
              <a:t>chrétienne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.</a:t>
            </a:r>
            <a:r>
              <a:rPr sz="1800" spc="3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1800" spc="3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premier,</a:t>
            </a:r>
            <a:r>
              <a:rPr sz="1800" spc="3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la </a:t>
            </a:r>
            <a:r>
              <a:rPr sz="1800" spc="15" dirty="0">
                <a:solidFill>
                  <a:srgbClr val="2E456C"/>
                </a:solidFill>
                <a:latin typeface="Trebuchet MS"/>
                <a:cs typeface="Trebuchet MS"/>
              </a:rPr>
              <a:t>dignité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E456C"/>
                </a:solidFill>
                <a:latin typeface="Trebuchet MS"/>
                <a:cs typeface="Trebuchet MS"/>
              </a:rPr>
              <a:t>de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2E456C"/>
                </a:solidFill>
                <a:latin typeface="Trebuchet MS"/>
                <a:cs typeface="Trebuchet MS"/>
              </a:rPr>
              <a:t>l’homme,</a:t>
            </a:r>
            <a:r>
              <a:rPr sz="18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fonde</a:t>
            </a:r>
            <a:r>
              <a:rPr sz="18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18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2E456C"/>
                </a:solidFill>
                <a:latin typeface="Trebuchet MS"/>
                <a:cs typeface="Trebuchet MS"/>
              </a:rPr>
              <a:t>cinq</a:t>
            </a:r>
            <a:r>
              <a:rPr sz="1800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autres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325" dirty="0">
                <a:solidFill>
                  <a:srgbClr val="2E456C"/>
                </a:solidFill>
                <a:latin typeface="Trebuchet MS"/>
                <a:cs typeface="Trebuchet MS"/>
              </a:rPr>
              <a:t>:</a:t>
            </a:r>
            <a:r>
              <a:rPr sz="1800" spc="-6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2E456C"/>
                </a:solidFill>
                <a:latin typeface="Trebuchet MS"/>
                <a:cs typeface="Trebuchet MS"/>
              </a:rPr>
              <a:t>le</a:t>
            </a:r>
            <a:r>
              <a:rPr sz="1800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2E456C"/>
                </a:solidFill>
                <a:latin typeface="Trebuchet MS"/>
                <a:cs typeface="Trebuchet MS"/>
              </a:rPr>
              <a:t>bien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E456C"/>
                </a:solidFill>
                <a:latin typeface="Trebuchet MS"/>
                <a:cs typeface="Trebuchet MS"/>
              </a:rPr>
              <a:t>commun,</a:t>
            </a:r>
            <a:r>
              <a:rPr sz="18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subsidiarité,</a:t>
            </a:r>
            <a:r>
              <a:rPr sz="1800" spc="-8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E456C"/>
                </a:solidFill>
                <a:latin typeface="Trebuchet MS"/>
                <a:cs typeface="Trebuchet MS"/>
              </a:rPr>
              <a:t>la </a:t>
            </a:r>
            <a:r>
              <a:rPr sz="1800" spc="5" dirty="0">
                <a:solidFill>
                  <a:srgbClr val="2E456C"/>
                </a:solidFill>
                <a:latin typeface="Trebuchet MS"/>
                <a:cs typeface="Trebuchet MS"/>
              </a:rPr>
              <a:t>destination</a:t>
            </a:r>
            <a:r>
              <a:rPr sz="1800" spc="-7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2E456C"/>
                </a:solidFill>
                <a:latin typeface="Trebuchet MS"/>
                <a:cs typeface="Trebuchet MS"/>
              </a:rPr>
              <a:t>universelle</a:t>
            </a:r>
            <a:r>
              <a:rPr sz="1800" spc="-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2E456C"/>
                </a:solidFill>
                <a:latin typeface="Trebuchet MS"/>
                <a:cs typeface="Trebuchet MS"/>
              </a:rPr>
              <a:t>des</a:t>
            </a:r>
            <a:r>
              <a:rPr sz="1800" spc="-6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2E456C"/>
                </a:solidFill>
                <a:latin typeface="Trebuchet MS"/>
                <a:cs typeface="Trebuchet MS"/>
              </a:rPr>
              <a:t>biens,</a:t>
            </a:r>
            <a:r>
              <a:rPr sz="1800" spc="-7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-10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E456C"/>
                </a:solidFill>
                <a:latin typeface="Trebuchet MS"/>
                <a:cs typeface="Trebuchet MS"/>
              </a:rPr>
              <a:t>solidarité,</a:t>
            </a:r>
            <a:r>
              <a:rPr sz="1800" spc="-9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E456C"/>
                </a:solidFill>
                <a:latin typeface="Trebuchet MS"/>
                <a:cs typeface="Trebuchet MS"/>
              </a:rPr>
              <a:t>la</a:t>
            </a:r>
            <a:r>
              <a:rPr sz="1800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2E456C"/>
                </a:solidFill>
                <a:latin typeface="Trebuchet MS"/>
                <a:cs typeface="Trebuchet MS"/>
              </a:rPr>
              <a:t>participation.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30" cy="6858000"/>
          </a:xfrm>
          <a:custGeom>
            <a:avLst/>
            <a:gdLst/>
            <a:ahLst/>
            <a:cxnLst/>
            <a:rect l="l" t="t" r="r" b="b"/>
            <a:pathLst>
              <a:path w="9142730" h="6858000">
                <a:moveTo>
                  <a:pt x="9142476" y="0"/>
                </a:moveTo>
                <a:lnTo>
                  <a:pt x="0" y="0"/>
                </a:lnTo>
                <a:lnTo>
                  <a:pt x="0" y="6858000"/>
                </a:lnTo>
                <a:lnTo>
                  <a:pt x="9142476" y="6858000"/>
                </a:lnTo>
                <a:lnTo>
                  <a:pt x="9142476" y="0"/>
                </a:lnTo>
                <a:close/>
              </a:path>
            </a:pathLst>
          </a:custGeom>
          <a:solidFill>
            <a:srgbClr val="2E4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9155430" cy="6870700"/>
            <a:chOff x="-6350" y="-6350"/>
            <a:chExt cx="915543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2730" cy="6858000"/>
            </a:xfrm>
            <a:custGeom>
              <a:avLst/>
              <a:gdLst/>
              <a:ahLst/>
              <a:cxnLst/>
              <a:rect l="l" t="t" r="r" b="b"/>
              <a:pathLst>
                <a:path w="9142730" h="6858000">
                  <a:moveTo>
                    <a:pt x="0" y="6858000"/>
                  </a:moveTo>
                  <a:lnTo>
                    <a:pt x="9142476" y="6858000"/>
                  </a:lnTo>
                  <a:lnTo>
                    <a:pt x="91424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5825" y="1468500"/>
              <a:ext cx="4905375" cy="538949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5970" y="1004061"/>
            <a:ext cx="5293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spc="175" dirty="0">
                <a:solidFill>
                  <a:srgbClr val="FFFFFF"/>
                </a:solidFill>
              </a:rPr>
              <a:t>La</a:t>
            </a:r>
            <a:r>
              <a:rPr sz="3600" spc="-275" dirty="0">
                <a:solidFill>
                  <a:srgbClr val="FFFFFF"/>
                </a:solidFill>
              </a:rPr>
              <a:t> </a:t>
            </a:r>
            <a:r>
              <a:rPr sz="3600" spc="50" dirty="0">
                <a:solidFill>
                  <a:srgbClr val="FFFFFF"/>
                </a:solidFill>
              </a:rPr>
              <a:t>vie</a:t>
            </a:r>
            <a:r>
              <a:rPr sz="3600" spc="-27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d’équipe,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155" dirty="0">
                <a:solidFill>
                  <a:srgbClr val="FFFFFF"/>
                </a:solidFill>
              </a:rPr>
              <a:t>le</a:t>
            </a:r>
            <a:r>
              <a:rPr sz="3600" spc="-280" dirty="0">
                <a:solidFill>
                  <a:srgbClr val="FFFFFF"/>
                </a:solidFill>
              </a:rPr>
              <a:t> </a:t>
            </a:r>
            <a:r>
              <a:rPr sz="3600" spc="145" dirty="0">
                <a:solidFill>
                  <a:srgbClr val="FFFFFF"/>
                </a:solidFill>
              </a:rPr>
              <a:t>cœur</a:t>
            </a:r>
            <a:r>
              <a:rPr sz="3600" spc="-265" dirty="0">
                <a:solidFill>
                  <a:srgbClr val="FFFFFF"/>
                </a:solidFill>
              </a:rPr>
              <a:t> </a:t>
            </a:r>
            <a:r>
              <a:rPr sz="3600" spc="229" dirty="0">
                <a:solidFill>
                  <a:srgbClr val="FFFFFF"/>
                </a:solidFill>
              </a:rPr>
              <a:t>du</a:t>
            </a:r>
            <a:r>
              <a:rPr sz="3600" spc="-265" dirty="0">
                <a:solidFill>
                  <a:srgbClr val="FFFFFF"/>
                </a:solidFill>
              </a:rPr>
              <a:t> </a:t>
            </a:r>
            <a:r>
              <a:rPr sz="3600" spc="135" dirty="0">
                <a:solidFill>
                  <a:srgbClr val="FFFFFF"/>
                </a:solidFill>
              </a:rPr>
              <a:t>mouvement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580" y="1825726"/>
            <a:ext cx="3213735" cy="1855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lr>
                <a:srgbClr val="2E456C"/>
              </a:buClr>
              <a:buFont typeface="Wingdings"/>
              <a:buChar char=""/>
              <a:tabLst>
                <a:tab pos="354965" algn="l"/>
              </a:tabLst>
            </a:pPr>
            <a:r>
              <a:rPr sz="2000" b="1" spc="-75" dirty="0">
                <a:solidFill>
                  <a:srgbClr val="2E456C"/>
                </a:solidFill>
                <a:latin typeface="Trebuchet MS"/>
                <a:cs typeface="Trebuchet MS"/>
              </a:rPr>
              <a:t>10</a:t>
            </a:r>
            <a:r>
              <a:rPr sz="2000" b="1" spc="-1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85" dirty="0">
                <a:solidFill>
                  <a:srgbClr val="2E456C"/>
                </a:solidFill>
                <a:latin typeface="Trebuchet MS"/>
                <a:cs typeface="Trebuchet MS"/>
              </a:rPr>
              <a:t>à</a:t>
            </a:r>
            <a:r>
              <a:rPr sz="2000" b="1" spc="-1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-120" dirty="0">
                <a:solidFill>
                  <a:srgbClr val="2E456C"/>
                </a:solidFill>
                <a:latin typeface="Trebuchet MS"/>
                <a:cs typeface="Trebuchet MS"/>
              </a:rPr>
              <a:t>12</a:t>
            </a:r>
            <a:r>
              <a:rPr sz="2000" b="1" spc="-1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2E456C"/>
                </a:solidFill>
                <a:latin typeface="Trebuchet MS"/>
                <a:cs typeface="Trebuchet MS"/>
              </a:rPr>
              <a:t>membres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b="1" spc="70" dirty="0">
                <a:solidFill>
                  <a:srgbClr val="2E456C"/>
                </a:solidFill>
                <a:latin typeface="Trebuchet MS"/>
                <a:cs typeface="Trebuchet MS"/>
              </a:rPr>
              <a:t>Une</a:t>
            </a:r>
            <a:r>
              <a:rPr sz="2000" b="1" spc="-8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réunion</a:t>
            </a:r>
            <a:r>
              <a:rPr sz="2000" b="1" spc="-9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50" dirty="0">
                <a:solidFill>
                  <a:srgbClr val="2E456C"/>
                </a:solidFill>
                <a:latin typeface="Trebuchet MS"/>
                <a:cs typeface="Trebuchet MS"/>
              </a:rPr>
              <a:t>mensuelle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b="1" spc="85" dirty="0">
                <a:solidFill>
                  <a:srgbClr val="2E456C"/>
                </a:solidFill>
                <a:latin typeface="Trebuchet MS"/>
                <a:cs typeface="Trebuchet MS"/>
              </a:rPr>
              <a:t>Un</a:t>
            </a:r>
            <a:r>
              <a:rPr sz="2000" b="1" spc="4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président</a:t>
            </a:r>
            <a:r>
              <a:rPr sz="2000" b="1" spc="-1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E456C"/>
                </a:solidFill>
                <a:latin typeface="Trebuchet MS"/>
                <a:cs typeface="Trebuchet MS"/>
              </a:rPr>
              <a:t>d’équipe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b="1" spc="85" dirty="0">
                <a:solidFill>
                  <a:srgbClr val="2E456C"/>
                </a:solidFill>
                <a:latin typeface="Trebuchet MS"/>
                <a:cs typeface="Trebuchet MS"/>
              </a:rPr>
              <a:t>Un</a:t>
            </a:r>
            <a:r>
              <a:rPr sz="2000" b="1" spc="3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E456C"/>
                </a:solidFill>
                <a:latin typeface="Trebuchet MS"/>
                <a:cs typeface="Trebuchet MS"/>
              </a:rPr>
              <a:t>conseiller</a:t>
            </a:r>
            <a:r>
              <a:rPr sz="2000" b="1" spc="1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E456C"/>
                </a:solidFill>
                <a:latin typeface="Trebuchet MS"/>
                <a:cs typeface="Trebuchet MS"/>
              </a:rPr>
              <a:t>spirituel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5049" y="287273"/>
            <a:ext cx="607568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pc="45" dirty="0"/>
              <a:t>Rejoindre</a:t>
            </a:r>
            <a:r>
              <a:rPr spc="-200" dirty="0"/>
              <a:t> </a:t>
            </a:r>
            <a:r>
              <a:rPr spc="145" dirty="0"/>
              <a:t>les</a:t>
            </a:r>
            <a:r>
              <a:rPr spc="-210" dirty="0"/>
              <a:t> </a:t>
            </a:r>
            <a:r>
              <a:rPr spc="-20" dirty="0"/>
              <a:t>EDC,</a:t>
            </a:r>
          </a:p>
          <a:p>
            <a:pPr algn="ctr">
              <a:lnSpc>
                <a:spcPts val="3190"/>
              </a:lnSpc>
            </a:pPr>
            <a:r>
              <a:rPr spc="60" dirty="0"/>
              <a:t>c’est</a:t>
            </a:r>
            <a:r>
              <a:rPr spc="-165" dirty="0"/>
              <a:t> </a:t>
            </a:r>
            <a:r>
              <a:rPr spc="90" dirty="0"/>
              <a:t>d’abord</a:t>
            </a:r>
            <a:r>
              <a:rPr spc="-130" dirty="0"/>
              <a:t> </a:t>
            </a:r>
            <a:r>
              <a:rPr dirty="0"/>
              <a:t>rejoindre</a:t>
            </a:r>
            <a:r>
              <a:rPr spc="-150" dirty="0"/>
              <a:t> </a:t>
            </a:r>
            <a:r>
              <a:rPr spc="90" dirty="0"/>
              <a:t>une</a:t>
            </a:r>
            <a:r>
              <a:rPr spc="-140" dirty="0"/>
              <a:t> </a:t>
            </a:r>
            <a:r>
              <a:rPr spc="90" dirty="0"/>
              <a:t>équipe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0715" y="2068189"/>
            <a:ext cx="3624201" cy="19227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8641" y="4602226"/>
            <a:ext cx="6505575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E456C"/>
                </a:solidFill>
                <a:latin typeface="Trebuchet MS"/>
                <a:cs typeface="Trebuchet MS"/>
              </a:rPr>
              <a:t>L’équipe</a:t>
            </a:r>
            <a:r>
              <a:rPr sz="2400" b="1" spc="-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400" b="1" spc="55" dirty="0">
                <a:solidFill>
                  <a:srgbClr val="2E456C"/>
                </a:solidFill>
                <a:latin typeface="Trebuchet MS"/>
                <a:cs typeface="Trebuchet MS"/>
              </a:rPr>
              <a:t>est</a:t>
            </a:r>
            <a:r>
              <a:rPr sz="2400" b="1" spc="-120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2E456C"/>
                </a:solidFill>
                <a:latin typeface="Trebuchet MS"/>
                <a:cs typeface="Trebuchet MS"/>
              </a:rPr>
              <a:t>autonome.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Elle</a:t>
            </a:r>
            <a:r>
              <a:rPr sz="20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s’appuie</a:t>
            </a:r>
            <a:r>
              <a:rPr sz="2000" spc="3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2E456C"/>
                </a:solidFill>
                <a:latin typeface="Trebuchet MS"/>
                <a:cs typeface="Trebuchet MS"/>
              </a:rPr>
              <a:t>sur</a:t>
            </a:r>
            <a:r>
              <a:rPr sz="2000" spc="2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2E456C"/>
                </a:solidFill>
                <a:latin typeface="Trebuchet MS"/>
                <a:cs typeface="Trebuchet MS"/>
              </a:rPr>
              <a:t>les</a:t>
            </a:r>
            <a:r>
              <a:rPr sz="20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structures</a:t>
            </a:r>
            <a:r>
              <a:rPr sz="2000" spc="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régionales</a:t>
            </a:r>
            <a:r>
              <a:rPr sz="20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E456C"/>
                </a:solidFill>
                <a:latin typeface="Trebuchet MS"/>
                <a:cs typeface="Trebuchet MS"/>
              </a:rPr>
              <a:t>et</a:t>
            </a:r>
            <a:r>
              <a:rPr sz="2000" spc="45" dirty="0">
                <a:solidFill>
                  <a:srgbClr val="2E456C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E456C"/>
                </a:solidFill>
                <a:latin typeface="Trebuchet MS"/>
                <a:cs typeface="Trebuchet MS"/>
              </a:rPr>
              <a:t>nationales.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8577" y="6457899"/>
            <a:ext cx="1783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mouvement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2317" y="6457899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880" y="394792"/>
            <a:ext cx="639381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58495" marR="5080" indent="-646430">
              <a:lnSpc>
                <a:spcPts val="3030"/>
              </a:lnSpc>
              <a:spcBef>
                <a:spcPts val="475"/>
              </a:spcBef>
            </a:pPr>
            <a:r>
              <a:rPr spc="135" dirty="0"/>
              <a:t>La</a:t>
            </a:r>
            <a:r>
              <a:rPr spc="-185" dirty="0"/>
              <a:t> </a:t>
            </a:r>
            <a:r>
              <a:rPr dirty="0"/>
              <a:t>vie</a:t>
            </a:r>
            <a:r>
              <a:rPr spc="-185" dirty="0"/>
              <a:t> </a:t>
            </a:r>
            <a:r>
              <a:rPr spc="70" dirty="0"/>
              <a:t>d’équipe</a:t>
            </a:r>
            <a:r>
              <a:rPr spc="-200" dirty="0"/>
              <a:t> </a:t>
            </a:r>
            <a:r>
              <a:rPr spc="95" dirty="0"/>
              <a:t>permet</a:t>
            </a:r>
            <a:r>
              <a:rPr spc="-185" dirty="0"/>
              <a:t> </a:t>
            </a:r>
            <a:r>
              <a:rPr spc="80" dirty="0"/>
              <a:t>en</a:t>
            </a:r>
            <a:r>
              <a:rPr spc="-204" dirty="0"/>
              <a:t> </a:t>
            </a:r>
            <a:r>
              <a:rPr spc="85" dirty="0"/>
              <a:t>confiance </a:t>
            </a:r>
            <a:r>
              <a:rPr spc="65" dirty="0"/>
              <a:t>et</a:t>
            </a:r>
            <a:r>
              <a:rPr spc="-204" dirty="0"/>
              <a:t> </a:t>
            </a:r>
            <a:r>
              <a:rPr spc="175" dirty="0"/>
              <a:t>à</a:t>
            </a:r>
            <a:r>
              <a:rPr spc="-225" dirty="0"/>
              <a:t> </a:t>
            </a:r>
            <a:r>
              <a:rPr spc="170" dirty="0"/>
              <a:t>la</a:t>
            </a:r>
            <a:r>
              <a:rPr spc="-195" dirty="0"/>
              <a:t> </a:t>
            </a:r>
            <a:r>
              <a:rPr spc="85" dirty="0"/>
              <a:t>lumière</a:t>
            </a:r>
            <a:r>
              <a:rPr spc="-204" dirty="0"/>
              <a:t> </a:t>
            </a:r>
            <a:r>
              <a:rPr spc="160" dirty="0"/>
              <a:t>de</a:t>
            </a:r>
            <a:r>
              <a:rPr spc="-204" dirty="0"/>
              <a:t> </a:t>
            </a:r>
            <a:r>
              <a:rPr spc="100" dirty="0"/>
              <a:t>l’évangile</a:t>
            </a:r>
            <a:r>
              <a:rPr spc="-260" dirty="0"/>
              <a:t> </a:t>
            </a:r>
            <a:r>
              <a:rPr spc="-50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0200" y="4606923"/>
            <a:ext cx="3052699" cy="2235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30800"/>
            <a:ext cx="2782950" cy="22271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b="0" spc="10" dirty="0">
                <a:latin typeface="Trebuchet MS"/>
                <a:cs typeface="Trebuchet MS"/>
              </a:rPr>
              <a:t>D’échanger</a:t>
            </a:r>
            <a:r>
              <a:rPr sz="2000" b="0" spc="-30" dirty="0">
                <a:latin typeface="Trebuchet MS"/>
                <a:cs typeface="Trebuchet MS"/>
              </a:rPr>
              <a:t> </a:t>
            </a:r>
            <a:r>
              <a:rPr sz="2000" b="0" spc="10" dirty="0">
                <a:latin typeface="Trebuchet MS"/>
                <a:cs typeface="Trebuchet MS"/>
              </a:rPr>
              <a:t>entre</a:t>
            </a:r>
            <a:r>
              <a:rPr sz="2000" b="0" spc="5" dirty="0">
                <a:latin typeface="Trebuchet MS"/>
                <a:cs typeface="Trebuchet MS"/>
              </a:rPr>
              <a:t> </a:t>
            </a:r>
            <a:r>
              <a:rPr sz="2000" b="0" spc="10" dirty="0">
                <a:latin typeface="Trebuchet MS"/>
                <a:cs typeface="Trebuchet MS"/>
              </a:rPr>
              <a:t>pairs </a:t>
            </a:r>
            <a:r>
              <a:rPr sz="2000" b="0" spc="50" dirty="0">
                <a:latin typeface="Trebuchet MS"/>
                <a:cs typeface="Trebuchet MS"/>
              </a:rPr>
              <a:t>sur</a:t>
            </a:r>
            <a:r>
              <a:rPr sz="2000" b="0" spc="-10" dirty="0">
                <a:latin typeface="Trebuchet MS"/>
                <a:cs typeface="Trebuchet MS"/>
              </a:rPr>
              <a:t> </a:t>
            </a:r>
            <a:r>
              <a:rPr sz="2000" b="0" spc="10" dirty="0">
                <a:latin typeface="Trebuchet MS"/>
                <a:cs typeface="Trebuchet MS"/>
              </a:rPr>
              <a:t>notre vie</a:t>
            </a:r>
            <a:r>
              <a:rPr sz="2000" b="0" spc="5" dirty="0">
                <a:latin typeface="Trebuchet MS"/>
                <a:cs typeface="Trebuchet MS"/>
              </a:rPr>
              <a:t> </a:t>
            </a:r>
            <a:r>
              <a:rPr sz="2000" b="0" spc="10" dirty="0">
                <a:latin typeface="Trebuchet MS"/>
                <a:cs typeface="Trebuchet MS"/>
              </a:rPr>
              <a:t>professionnelle et</a:t>
            </a:r>
            <a:r>
              <a:rPr sz="2000" b="0" spc="20" dirty="0">
                <a:latin typeface="Trebuchet MS"/>
                <a:cs typeface="Trebuchet MS"/>
              </a:rPr>
              <a:t> </a:t>
            </a:r>
            <a:r>
              <a:rPr sz="2000" b="0" spc="40" dirty="0">
                <a:latin typeface="Trebuchet MS"/>
                <a:cs typeface="Trebuchet MS"/>
              </a:rPr>
              <a:t>personnelle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0" spc="135" dirty="0">
                <a:latin typeface="Trebuchet MS"/>
                <a:cs typeface="Trebuchet MS"/>
              </a:rPr>
              <a:t>De</a:t>
            </a:r>
            <a:r>
              <a:rPr sz="2000" b="0" dirty="0">
                <a:latin typeface="Trebuchet MS"/>
                <a:cs typeface="Trebuchet MS"/>
              </a:rPr>
              <a:t> trouver </a:t>
            </a:r>
            <a:r>
              <a:rPr sz="2000" b="0" spc="85" dirty="0">
                <a:latin typeface="Trebuchet MS"/>
                <a:cs typeface="Trebuchet MS"/>
              </a:rPr>
              <a:t>un</a:t>
            </a:r>
            <a:r>
              <a:rPr sz="2000" b="0" spc="1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soutien humain</a:t>
            </a:r>
            <a:r>
              <a:rPr sz="2000" b="0" spc="1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et</a:t>
            </a:r>
            <a:r>
              <a:rPr sz="2000" b="0" spc="2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spirituel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0" dirty="0">
                <a:latin typeface="Trebuchet MS"/>
                <a:cs typeface="Trebuchet MS"/>
              </a:rPr>
              <a:t>D’approfondir</a:t>
            </a:r>
            <a:r>
              <a:rPr sz="2000" b="0" spc="-7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le</a:t>
            </a:r>
            <a:r>
              <a:rPr sz="2000" b="0" spc="-55" dirty="0">
                <a:latin typeface="Trebuchet MS"/>
                <a:cs typeface="Trebuchet MS"/>
              </a:rPr>
              <a:t> </a:t>
            </a:r>
            <a:r>
              <a:rPr sz="2000" b="0" spc="110" dirty="0">
                <a:latin typeface="Trebuchet MS"/>
                <a:cs typeface="Trebuchet MS"/>
              </a:rPr>
              <a:t>sens</a:t>
            </a:r>
            <a:r>
              <a:rPr sz="2000" b="0" spc="-70" dirty="0">
                <a:latin typeface="Trebuchet MS"/>
                <a:cs typeface="Trebuchet MS"/>
              </a:rPr>
              <a:t> </a:t>
            </a:r>
            <a:r>
              <a:rPr sz="2000" b="0" spc="110" dirty="0">
                <a:latin typeface="Trebuchet MS"/>
                <a:cs typeface="Trebuchet MS"/>
              </a:rPr>
              <a:t>de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spc="110" dirty="0">
                <a:latin typeface="Trebuchet MS"/>
                <a:cs typeface="Trebuchet MS"/>
              </a:rPr>
              <a:t>nos</a:t>
            </a:r>
            <a:r>
              <a:rPr sz="2000" b="0" spc="-6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responsabilités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0" spc="140" dirty="0">
                <a:latin typeface="Trebuchet MS"/>
                <a:cs typeface="Trebuchet MS"/>
              </a:rPr>
              <a:t>De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partager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spc="55" dirty="0">
                <a:latin typeface="Trebuchet MS"/>
                <a:cs typeface="Trebuchet MS"/>
              </a:rPr>
              <a:t>les</a:t>
            </a:r>
            <a:r>
              <a:rPr sz="2000" b="0" spc="-25" dirty="0">
                <a:latin typeface="Trebuchet MS"/>
                <a:cs typeface="Trebuchet MS"/>
              </a:rPr>
              <a:t> </a:t>
            </a:r>
            <a:r>
              <a:rPr sz="2000" b="0" spc="55" dirty="0">
                <a:latin typeface="Trebuchet MS"/>
                <a:cs typeface="Trebuchet MS"/>
              </a:rPr>
              <a:t>questionnements</a:t>
            </a:r>
            <a:r>
              <a:rPr sz="2000" b="0" spc="-40" dirty="0">
                <a:latin typeface="Trebuchet MS"/>
                <a:cs typeface="Trebuchet MS"/>
              </a:rPr>
              <a:t> </a:t>
            </a:r>
            <a:r>
              <a:rPr sz="2000" b="0" spc="110" dirty="0">
                <a:latin typeface="Trebuchet MS"/>
                <a:cs typeface="Trebuchet MS"/>
              </a:rPr>
              <a:t>de</a:t>
            </a:r>
            <a:r>
              <a:rPr sz="2000" b="0" spc="-4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notre</a:t>
            </a:r>
            <a:r>
              <a:rPr sz="2000" b="0" spc="-35" dirty="0">
                <a:latin typeface="Trebuchet MS"/>
                <a:cs typeface="Trebuchet MS"/>
              </a:rPr>
              <a:t> </a:t>
            </a:r>
            <a:r>
              <a:rPr sz="2000" b="0" spc="-25" dirty="0">
                <a:latin typeface="Trebuchet MS"/>
                <a:cs typeface="Trebuchet MS"/>
              </a:rPr>
              <a:t>foi</a:t>
            </a:r>
            <a:endParaRPr sz="2000">
              <a:latin typeface="Trebuchet MS"/>
              <a:cs typeface="Trebuchet MS"/>
            </a:endParaRPr>
          </a:p>
          <a:p>
            <a:pPr marL="355600" marR="5842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0" spc="135" dirty="0">
                <a:latin typeface="Trebuchet MS"/>
                <a:cs typeface="Trebuchet MS"/>
              </a:rPr>
              <a:t>De</a:t>
            </a:r>
            <a:r>
              <a:rPr sz="2000" b="0" spc="-60" dirty="0">
                <a:latin typeface="Trebuchet MS"/>
                <a:cs typeface="Trebuchet MS"/>
              </a:rPr>
              <a:t> </a:t>
            </a:r>
            <a:r>
              <a:rPr sz="2000" b="0" spc="55" dirty="0">
                <a:latin typeface="Trebuchet MS"/>
                <a:cs typeface="Trebuchet MS"/>
              </a:rPr>
              <a:t>prolonger</a:t>
            </a:r>
            <a:r>
              <a:rPr sz="2000" b="0" spc="-4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la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réflexion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chrétienne</a:t>
            </a:r>
            <a:r>
              <a:rPr sz="2000" b="0" spc="-60" dirty="0">
                <a:latin typeface="Trebuchet MS"/>
                <a:cs typeface="Trebuchet MS"/>
              </a:rPr>
              <a:t> </a:t>
            </a:r>
            <a:r>
              <a:rPr sz="2000" b="0" spc="75" dirty="0">
                <a:latin typeface="Trebuchet MS"/>
                <a:cs typeface="Trebuchet MS"/>
              </a:rPr>
              <a:t>en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matière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spc="75" dirty="0">
                <a:latin typeface="Trebuchet MS"/>
                <a:cs typeface="Trebuchet MS"/>
              </a:rPr>
              <a:t>économique</a:t>
            </a:r>
            <a:r>
              <a:rPr sz="2000" b="0" spc="-45" dirty="0">
                <a:latin typeface="Trebuchet MS"/>
                <a:cs typeface="Trebuchet MS"/>
              </a:rPr>
              <a:t> </a:t>
            </a:r>
            <a:r>
              <a:rPr sz="2000" b="0" spc="-25" dirty="0">
                <a:latin typeface="Trebuchet MS"/>
                <a:cs typeface="Trebuchet MS"/>
              </a:rPr>
              <a:t>et </a:t>
            </a:r>
            <a:r>
              <a:rPr sz="2000" b="0" spc="-10" dirty="0">
                <a:latin typeface="Trebuchet MS"/>
                <a:cs typeface="Trebuchet MS"/>
              </a:rPr>
              <a:t>sociale</a:t>
            </a:r>
            <a:endParaRPr sz="2000">
              <a:latin typeface="Trebuchet MS"/>
              <a:cs typeface="Trebuchet MS"/>
            </a:endParaRPr>
          </a:p>
          <a:p>
            <a:pPr marL="2966720">
              <a:lnSpc>
                <a:spcPct val="100000"/>
              </a:lnSpc>
              <a:spcBef>
                <a:spcPts val="1975"/>
              </a:spcBef>
            </a:pPr>
            <a:r>
              <a:rPr sz="1600" spc="-10" dirty="0"/>
              <a:t>Ecouter,</a:t>
            </a:r>
            <a:r>
              <a:rPr sz="1600" spc="-20" dirty="0"/>
              <a:t> </a:t>
            </a:r>
            <a:r>
              <a:rPr sz="1600" spc="-10" dirty="0"/>
              <a:t>accueillir,</a:t>
            </a:r>
            <a:r>
              <a:rPr sz="1600" dirty="0"/>
              <a:t> échanger,</a:t>
            </a:r>
            <a:r>
              <a:rPr sz="1600" spc="425" dirty="0"/>
              <a:t> </a:t>
            </a:r>
            <a:r>
              <a:rPr sz="1600" dirty="0"/>
              <a:t>en</a:t>
            </a:r>
            <a:r>
              <a:rPr sz="1600" spc="-40" dirty="0"/>
              <a:t> </a:t>
            </a:r>
            <a:r>
              <a:rPr sz="1600" dirty="0"/>
              <a:t>toute</a:t>
            </a:r>
            <a:r>
              <a:rPr sz="1600" spc="-40" dirty="0"/>
              <a:t> </a:t>
            </a:r>
            <a:r>
              <a:rPr sz="1600" dirty="0"/>
              <a:t>confidentialité</a:t>
            </a:r>
            <a:r>
              <a:rPr sz="1600" spc="434" dirty="0"/>
              <a:t> </a:t>
            </a:r>
            <a:r>
              <a:rPr sz="1600" spc="-50" dirty="0"/>
              <a:t>:</a:t>
            </a:r>
            <a:endParaRPr sz="1600"/>
          </a:p>
          <a:p>
            <a:pPr marL="6142990" lvl="1" indent="-342900">
              <a:lnSpc>
                <a:spcPct val="100000"/>
              </a:lnSpc>
              <a:spcBef>
                <a:spcPts val="1370"/>
              </a:spcBef>
              <a:buFont typeface="Wingdings"/>
              <a:buChar char=""/>
              <a:tabLst>
                <a:tab pos="6142990" algn="l"/>
              </a:tabLst>
            </a:pPr>
            <a:r>
              <a:rPr sz="1600" b="1" spc="60" dirty="0">
                <a:solidFill>
                  <a:srgbClr val="FA822C"/>
                </a:solidFill>
                <a:latin typeface="Trebuchet MS"/>
                <a:cs typeface="Trebuchet MS"/>
              </a:rPr>
              <a:t>Un</a:t>
            </a:r>
            <a:r>
              <a:rPr sz="1600" b="1" spc="-100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FA822C"/>
                </a:solidFill>
                <a:latin typeface="Trebuchet MS"/>
                <a:cs typeface="Trebuchet MS"/>
              </a:rPr>
              <a:t>temps</a:t>
            </a:r>
            <a:r>
              <a:rPr sz="1600" b="1" spc="-85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FA822C"/>
                </a:solidFill>
                <a:latin typeface="Trebuchet MS"/>
                <a:cs typeface="Trebuchet MS"/>
              </a:rPr>
              <a:t>de</a:t>
            </a:r>
            <a:r>
              <a:rPr sz="1600" b="1" spc="-80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A822C"/>
                </a:solidFill>
                <a:latin typeface="Trebuchet MS"/>
                <a:cs typeface="Trebuchet MS"/>
              </a:rPr>
              <a:t>prière</a:t>
            </a:r>
            <a:endParaRPr sz="1600">
              <a:latin typeface="Trebuchet MS"/>
              <a:cs typeface="Trebuchet MS"/>
            </a:endParaRPr>
          </a:p>
          <a:p>
            <a:pPr marL="6142990" lvl="1" indent="-342900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6142990" algn="l"/>
              </a:tabLst>
            </a:pPr>
            <a:r>
              <a:rPr sz="1600" b="1" spc="60" dirty="0">
                <a:solidFill>
                  <a:srgbClr val="FA822C"/>
                </a:solidFill>
                <a:latin typeface="Trebuchet MS"/>
                <a:cs typeface="Trebuchet MS"/>
              </a:rPr>
              <a:t>Un</a:t>
            </a:r>
            <a:r>
              <a:rPr sz="1600" b="1" spc="-100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A822C"/>
                </a:solidFill>
                <a:latin typeface="Trebuchet MS"/>
                <a:cs typeface="Trebuchet MS"/>
              </a:rPr>
              <a:t>tour</a:t>
            </a:r>
            <a:r>
              <a:rPr sz="1600" b="1" spc="-75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FA822C"/>
                </a:solidFill>
                <a:latin typeface="Trebuchet MS"/>
                <a:cs typeface="Trebuchet MS"/>
              </a:rPr>
              <a:t>de</a:t>
            </a:r>
            <a:r>
              <a:rPr sz="1600" b="1" spc="-80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A822C"/>
                </a:solidFill>
                <a:latin typeface="Trebuchet MS"/>
                <a:cs typeface="Trebuchet MS"/>
              </a:rPr>
              <a:t>table</a:t>
            </a:r>
            <a:endParaRPr sz="1600">
              <a:latin typeface="Trebuchet MS"/>
              <a:cs typeface="Trebuchet MS"/>
            </a:endParaRPr>
          </a:p>
          <a:p>
            <a:pPr marL="6142990" lvl="1" indent="-342900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6142990" algn="l"/>
              </a:tabLst>
            </a:pPr>
            <a:r>
              <a:rPr sz="1600" b="1" spc="60" dirty="0">
                <a:solidFill>
                  <a:srgbClr val="FA822C"/>
                </a:solidFill>
                <a:latin typeface="Trebuchet MS"/>
                <a:cs typeface="Trebuchet MS"/>
              </a:rPr>
              <a:t>Un</a:t>
            </a:r>
            <a:r>
              <a:rPr sz="1600" b="1" spc="-100" dirty="0">
                <a:solidFill>
                  <a:srgbClr val="FA822C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A822C"/>
                </a:solidFill>
                <a:latin typeface="Trebuchet MS"/>
                <a:cs typeface="Trebuchet MS"/>
              </a:rPr>
              <a:t>thème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16623</TotalTime>
  <Words>1086</Words>
  <Application>Microsoft Office PowerPoint</Application>
  <PresentationFormat>Affichage à l'écran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 MT</vt:lpstr>
      <vt:lpstr>Calibri</vt:lpstr>
      <vt:lpstr>Calibri Light</vt:lpstr>
      <vt:lpstr>Raleway</vt:lpstr>
      <vt:lpstr>Trebuchet MS</vt:lpstr>
      <vt:lpstr>Wingdings</vt:lpstr>
      <vt:lpstr>Office Theme</vt:lpstr>
      <vt:lpstr>Présentation PowerPoint</vt:lpstr>
      <vt:lpstr>Présentation PowerPoint</vt:lpstr>
      <vt:lpstr>Charte du membre (1/2)</vt:lpstr>
      <vt:lpstr>Charte du membre (2/2)</vt:lpstr>
      <vt:lpstr>A qui s’adresse le mouvement ?</vt:lpstr>
      <vt:lpstr>La pensée sociale chrétienne, notre référentiel commun</vt:lpstr>
      <vt:lpstr>La vie d’équipe, le cœur du mouvement</vt:lpstr>
      <vt:lpstr>Rejoindre les EDC, c’est d’abord rejoindre une équipe</vt:lpstr>
      <vt:lpstr>La vie d’équipe permet en confiance et à la lumière de l’évangile :</vt:lpstr>
      <vt:lpstr>Des ressources pour nourrir les réunions d’équipe</vt:lpstr>
      <vt:lpstr>Un mouvement national</vt:lpstr>
      <vt:lpstr>Présentation PowerPoint</vt:lpstr>
      <vt:lpstr>Présentation PowerPoint</vt:lpstr>
      <vt:lpstr>Une organisation au service des équipes</vt:lpstr>
      <vt:lpstr>Les orientations du mouvement 2022 à 2026</vt:lpstr>
      <vt:lpstr>Un mouvement œcuménique pour s’enrichir des forces de chaque confession</vt:lpstr>
      <vt:lpstr>Des commissions, pour nourrir les réflexions du mouvement</vt:lpstr>
      <vt:lpstr>Des temps de rassemblement, pour vivre la fraternité et se nourrir des expertises et témoignages</vt:lpstr>
      <vt:lpstr>Des initiatives EDC</vt:lpstr>
      <vt:lpstr>Le rayonnement des EDC à l’extérieur</vt:lpstr>
      <vt:lpstr>Une adhésion annuelle pour faire vivre le mouvement</vt:lpstr>
      <vt:lpstr>Venez et voyez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Eleonore Durteste</dc:creator>
  <cp:lastModifiedBy>Marina Durand-Viel</cp:lastModifiedBy>
  <cp:revision>8</cp:revision>
  <dcterms:created xsi:type="dcterms:W3CDTF">2025-10-17T09:38:15Z</dcterms:created>
  <dcterms:modified xsi:type="dcterms:W3CDTF">2025-11-20T14:01:37Z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2025-10-17T00:00:00Z</vt:filetime>
  </property>
  <property fmtid="{D5CDD505-2E9C-101B-9397-08002B2CF9AE}" pid="5" name="Producer">
    <vt:lpwstr>Microsoft® PowerPoint® pour Microsoft 365</vt:lpwstr>
  </property>
</Properties>
</file>