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16"/>
  </p:notesMasterIdLst>
  <p:sldIdLst>
    <p:sldId id="256" r:id="rId3"/>
    <p:sldId id="283" r:id="rId4"/>
    <p:sldId id="285" r:id="rId5"/>
    <p:sldId id="292" r:id="rId6"/>
    <p:sldId id="271" r:id="rId7"/>
    <p:sldId id="259" r:id="rId8"/>
    <p:sldId id="279" r:id="rId9"/>
    <p:sldId id="290" r:id="rId10"/>
    <p:sldId id="289" r:id="rId11"/>
    <p:sldId id="291" r:id="rId12"/>
    <p:sldId id="286" r:id="rId13"/>
    <p:sldId id="273" r:id="rId14"/>
    <p:sldId id="275" r:id="rId15"/>
  </p:sldIdLst>
  <p:sldSz cx="9144000" cy="5143500" type="screen16x9"/>
  <p:notesSz cx="6858000" cy="9144000"/>
  <p:embeddedFontLst>
    <p:embeddedFont>
      <p:font typeface="Advent Pro" panose="020B0604020202020204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ource Sans Pro" panose="020B0503030403020204" pitchFamily="34" charset="0"/>
      <p:regular r:id="rId23"/>
      <p:bold r:id="rId24"/>
      <p:italic r:id="rId25"/>
      <p:boldItalic r:id="rId26"/>
    </p:embeddedFont>
    <p:embeddedFont>
      <p:font typeface="Source Sans Pro Black" panose="020B0803030403020204" pitchFamily="34" charset="0"/>
      <p:bold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-Baptiste Prost" initials="JP" lastIdx="3" clrIdx="0">
    <p:extLst>
      <p:ext uri="{19B8F6BF-5375-455C-9EA6-DF929625EA0E}">
        <p15:presenceInfo xmlns:p15="http://schemas.microsoft.com/office/powerpoint/2012/main" userId="5548cf9d6d2a87a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8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F30A7E-BE6C-4E1E-B529-29CE44136620}" v="5" dt="2023-03-13T14:08:45.318"/>
  </p1510:revLst>
</p1510:revInfo>
</file>

<file path=ppt/tableStyles.xml><?xml version="1.0" encoding="utf-8"?>
<a:tblStyleLst xmlns:a="http://schemas.openxmlformats.org/drawingml/2006/main" def="{EAF35F8C-0F11-495B-BFD4-9E016EB9276F}">
  <a:tblStyle styleId="{EAF35F8C-0F11-495B-BFD4-9E016EB927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45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écile de Lorgeril" userId="ee448fd5-1524-466e-9f08-1b4ac7ecd363" providerId="ADAL" clId="{12F30A7E-BE6C-4E1E-B529-29CE44136620}"/>
    <pc:docChg chg="undo custSel addSld modSld sldOrd">
      <pc:chgData name="Cécile de Lorgeril" userId="ee448fd5-1524-466e-9f08-1b4ac7ecd363" providerId="ADAL" clId="{12F30A7E-BE6C-4E1E-B529-29CE44136620}" dt="2023-03-13T14:08:45.318" v="415"/>
      <pc:docMkLst>
        <pc:docMk/>
      </pc:docMkLst>
      <pc:sldChg chg="modSp mod">
        <pc:chgData name="Cécile de Lorgeril" userId="ee448fd5-1524-466e-9f08-1b4ac7ecd363" providerId="ADAL" clId="{12F30A7E-BE6C-4E1E-B529-29CE44136620}" dt="2023-03-13T14:03:16.902" v="61" actId="20577"/>
        <pc:sldMkLst>
          <pc:docMk/>
          <pc:sldMk cId="0" sldId="259"/>
        </pc:sldMkLst>
        <pc:spChg chg="mod">
          <ac:chgData name="Cécile de Lorgeril" userId="ee448fd5-1524-466e-9f08-1b4ac7ecd363" providerId="ADAL" clId="{12F30A7E-BE6C-4E1E-B529-29CE44136620}" dt="2023-03-13T14:03:16.902" v="61" actId="20577"/>
          <ac:spMkLst>
            <pc:docMk/>
            <pc:sldMk cId="0" sldId="259"/>
            <ac:spMk id="130" creationId="{00000000-0000-0000-0000-000000000000}"/>
          </ac:spMkLst>
        </pc:spChg>
      </pc:sldChg>
      <pc:sldChg chg="modSp mod">
        <pc:chgData name="Cécile de Lorgeril" userId="ee448fd5-1524-466e-9f08-1b4ac7ecd363" providerId="ADAL" clId="{12F30A7E-BE6C-4E1E-B529-29CE44136620}" dt="2023-03-13T14:02:48.575" v="3" actId="2711"/>
        <pc:sldMkLst>
          <pc:docMk/>
          <pc:sldMk cId="1738572286" sldId="279"/>
        </pc:sldMkLst>
        <pc:spChg chg="mod">
          <ac:chgData name="Cécile de Lorgeril" userId="ee448fd5-1524-466e-9f08-1b4ac7ecd363" providerId="ADAL" clId="{12F30A7E-BE6C-4E1E-B529-29CE44136620}" dt="2023-03-13T14:02:48.575" v="3" actId="2711"/>
          <ac:spMkLst>
            <pc:docMk/>
            <pc:sldMk cId="1738572286" sldId="279"/>
            <ac:spMk id="130" creationId="{00000000-0000-0000-0000-000000000000}"/>
          </ac:spMkLst>
        </pc:spChg>
      </pc:sldChg>
      <pc:sldChg chg="modSp mod">
        <pc:chgData name="Cécile de Lorgeril" userId="ee448fd5-1524-466e-9f08-1b4ac7ecd363" providerId="ADAL" clId="{12F30A7E-BE6C-4E1E-B529-29CE44136620}" dt="2023-03-13T14:02:36.768" v="2" actId="20577"/>
        <pc:sldMkLst>
          <pc:docMk/>
          <pc:sldMk cId="384348370" sldId="283"/>
        </pc:sldMkLst>
        <pc:spChg chg="mod">
          <ac:chgData name="Cécile de Lorgeril" userId="ee448fd5-1524-466e-9f08-1b4ac7ecd363" providerId="ADAL" clId="{12F30A7E-BE6C-4E1E-B529-29CE44136620}" dt="2023-03-13T14:02:32.840" v="1" actId="2711"/>
          <ac:spMkLst>
            <pc:docMk/>
            <pc:sldMk cId="384348370" sldId="283"/>
            <ac:spMk id="3" creationId="{919BA24A-033E-46B8-B07D-278EB61AF94F}"/>
          </ac:spMkLst>
        </pc:spChg>
        <pc:spChg chg="mod">
          <ac:chgData name="Cécile de Lorgeril" userId="ee448fd5-1524-466e-9f08-1b4ac7ecd363" providerId="ADAL" clId="{12F30A7E-BE6C-4E1E-B529-29CE44136620}" dt="2023-03-13T14:02:36.768" v="2" actId="20577"/>
          <ac:spMkLst>
            <pc:docMk/>
            <pc:sldMk cId="384348370" sldId="283"/>
            <ac:spMk id="10" creationId="{5BF10507-B5F9-4DFF-A62A-2949BA042AEF}"/>
          </ac:spMkLst>
        </pc:spChg>
      </pc:sldChg>
      <pc:sldChg chg="modSp mod">
        <pc:chgData name="Cécile de Lorgeril" userId="ee448fd5-1524-466e-9f08-1b4ac7ecd363" providerId="ADAL" clId="{12F30A7E-BE6C-4E1E-B529-29CE44136620}" dt="2023-03-13T14:02:26.787" v="0" actId="2711"/>
        <pc:sldMkLst>
          <pc:docMk/>
          <pc:sldMk cId="1539919981" sldId="285"/>
        </pc:sldMkLst>
        <pc:spChg chg="mod">
          <ac:chgData name="Cécile de Lorgeril" userId="ee448fd5-1524-466e-9f08-1b4ac7ecd363" providerId="ADAL" clId="{12F30A7E-BE6C-4E1E-B529-29CE44136620}" dt="2023-03-13T14:02:26.787" v="0" actId="2711"/>
          <ac:spMkLst>
            <pc:docMk/>
            <pc:sldMk cId="1539919981" sldId="285"/>
            <ac:spMk id="3" creationId="{919BA24A-033E-46B8-B07D-278EB61AF94F}"/>
          </ac:spMkLst>
        </pc:spChg>
      </pc:sldChg>
      <pc:sldChg chg="addSp delSp modSp new mod ord">
        <pc:chgData name="Cécile de Lorgeril" userId="ee448fd5-1524-466e-9f08-1b4ac7ecd363" providerId="ADAL" clId="{12F30A7E-BE6C-4E1E-B529-29CE44136620}" dt="2023-03-13T14:08:45.318" v="415"/>
        <pc:sldMkLst>
          <pc:docMk/>
          <pc:sldMk cId="1065174077" sldId="292"/>
        </pc:sldMkLst>
        <pc:spChg chg="del">
          <ac:chgData name="Cécile de Lorgeril" userId="ee448fd5-1524-466e-9f08-1b4ac7ecd363" providerId="ADAL" clId="{12F30A7E-BE6C-4E1E-B529-29CE44136620}" dt="2023-03-13T14:03:37.115" v="85" actId="478"/>
          <ac:spMkLst>
            <pc:docMk/>
            <pc:sldMk cId="1065174077" sldId="292"/>
            <ac:spMk id="2" creationId="{4C56A17D-CB1D-5F39-8C44-A66B4E8D2C44}"/>
          </ac:spMkLst>
        </pc:spChg>
        <pc:spChg chg="del">
          <ac:chgData name="Cécile de Lorgeril" userId="ee448fd5-1524-466e-9f08-1b4ac7ecd363" providerId="ADAL" clId="{12F30A7E-BE6C-4E1E-B529-29CE44136620}" dt="2023-03-13T14:03:42.301" v="87" actId="478"/>
          <ac:spMkLst>
            <pc:docMk/>
            <pc:sldMk cId="1065174077" sldId="292"/>
            <ac:spMk id="3" creationId="{2463E3F4-2B26-5308-A5DE-F2AFE5343911}"/>
          </ac:spMkLst>
        </pc:spChg>
        <pc:spChg chg="add mod">
          <ac:chgData name="Cécile de Lorgeril" userId="ee448fd5-1524-466e-9f08-1b4ac7ecd363" providerId="ADAL" clId="{12F30A7E-BE6C-4E1E-B529-29CE44136620}" dt="2023-03-13T14:05:53.990" v="272" actId="20577"/>
          <ac:spMkLst>
            <pc:docMk/>
            <pc:sldMk cId="1065174077" sldId="292"/>
            <ac:spMk id="5" creationId="{D13BCB69-F6A1-AA92-B93B-3ED91DD672DD}"/>
          </ac:spMkLst>
        </pc:spChg>
        <pc:spChg chg="add del mod">
          <ac:chgData name="Cécile de Lorgeril" userId="ee448fd5-1524-466e-9f08-1b4ac7ecd363" providerId="ADAL" clId="{12F30A7E-BE6C-4E1E-B529-29CE44136620}" dt="2023-03-13T14:08:29.900" v="414" actId="1076"/>
          <ac:spMkLst>
            <pc:docMk/>
            <pc:sldMk cId="1065174077" sldId="292"/>
            <ac:spMk id="8" creationId="{9C7207F0-B7BB-B743-F09D-6C9AF304B37E}"/>
          </ac:spMkLst>
        </pc:spChg>
        <pc:spChg chg="add mod">
          <ac:chgData name="Cécile de Lorgeril" userId="ee448fd5-1524-466e-9f08-1b4ac7ecd363" providerId="ADAL" clId="{12F30A7E-BE6C-4E1E-B529-29CE44136620}" dt="2023-03-13T14:08:23.072" v="412" actId="20577"/>
          <ac:spMkLst>
            <pc:docMk/>
            <pc:sldMk cId="1065174077" sldId="292"/>
            <ac:spMk id="9" creationId="{197B7972-3D26-352D-4A4A-29247FB64CE1}"/>
          </ac:spMkLst>
        </pc:spChg>
        <pc:picChg chg="add mod">
          <ac:chgData name="Cécile de Lorgeril" userId="ee448fd5-1524-466e-9f08-1b4ac7ecd363" providerId="ADAL" clId="{12F30A7E-BE6C-4E1E-B529-29CE44136620}" dt="2023-03-13T14:08:08.490" v="405" actId="1076"/>
          <ac:picMkLst>
            <pc:docMk/>
            <pc:sldMk cId="1065174077" sldId="292"/>
            <ac:picMk id="11" creationId="{1DE320EC-1B6A-787D-F053-7BA9257B0852}"/>
          </ac:picMkLst>
        </pc:picChg>
        <pc:picChg chg="add mod">
          <ac:chgData name="Cécile de Lorgeril" userId="ee448fd5-1524-466e-9f08-1b4ac7ecd363" providerId="ADAL" clId="{12F30A7E-BE6C-4E1E-B529-29CE44136620}" dt="2023-03-13T14:08:45.318" v="415"/>
          <ac:picMkLst>
            <pc:docMk/>
            <pc:sldMk cId="1065174077" sldId="292"/>
            <ac:picMk id="13" creationId="{9B3A9E34-C6AE-9DEF-E6E6-42D2694881D7}"/>
          </ac:picMkLst>
        </pc:picChg>
        <pc:cxnChg chg="add mod">
          <ac:chgData name="Cécile de Lorgeril" userId="ee448fd5-1524-466e-9f08-1b4ac7ecd363" providerId="ADAL" clId="{12F30A7E-BE6C-4E1E-B529-29CE44136620}" dt="2023-03-13T14:03:40.438" v="86"/>
          <ac:cxnSpMkLst>
            <pc:docMk/>
            <pc:sldMk cId="1065174077" sldId="292"/>
            <ac:cxnSpMk id="6" creationId="{7B2F3463-086E-5F0B-E3AE-2F2B8E3E8099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bd9e1d339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bd9e1d339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c8c7daf7f2_1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c8c7daf7f2_1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d9e1d3394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bd9e1d3394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d9e1d3394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bd9e1d3394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580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d9e1d3394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bd9e1d3394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171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d9e1d3394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bd9e1d3394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0914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c8c7daf7f2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c8c7daf7f2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bd9e1d34d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bd9e1d34dd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7" lvl="1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308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7" lvl="1" indent="-30479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7" r:id="rId8"/>
    <p:sldLayoutId id="2147483668" r:id="rId9"/>
    <p:sldLayoutId id="214748367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lesedc.org/reseau-agir-avec-les-edc/" TargetMode="Externa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Vx9oBWfjdCc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W0xLD7S8C6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hyperlink" Target="http://www.extranet.lesedc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3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/>
          <p:nvPr/>
        </p:nvSpPr>
        <p:spPr>
          <a:xfrm>
            <a:off x="0" y="1956654"/>
            <a:ext cx="9144000" cy="76318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buSzPts val="4000"/>
            </a:pPr>
            <a:r>
              <a:rPr lang="fr" sz="4800" b="1" dirty="0">
                <a:solidFill>
                  <a:srgbClr val="002060"/>
                </a:solidFill>
                <a:latin typeface="Advent Pro" panose="020B0604020202020204" charset="0"/>
                <a:ea typeface="Raleway Thin"/>
                <a:cs typeface="Raleway Thin"/>
                <a:sym typeface="Raleway Thin"/>
              </a:rPr>
              <a:t>BIENVENUE AUX EDC Paris</a:t>
            </a:r>
            <a:endParaRPr sz="4800" b="1" dirty="0">
              <a:solidFill>
                <a:srgbClr val="002060"/>
              </a:solidFill>
              <a:latin typeface="Advent Pro" panose="020B060402020202020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107" name="Google Shape;107;p26"/>
          <p:cNvSpPr txBox="1"/>
          <p:nvPr/>
        </p:nvSpPr>
        <p:spPr>
          <a:xfrm>
            <a:off x="0" y="2719840"/>
            <a:ext cx="9144000" cy="6906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2000"/>
            </a:pPr>
            <a:r>
              <a:rPr lang="fr" sz="2800" b="1" dirty="0">
                <a:solidFill>
                  <a:srgbClr val="FB822C"/>
                </a:solidFill>
                <a:latin typeface="Advent Pro" panose="020B0604020202020204" charset="0"/>
                <a:sym typeface="Raleway Thin"/>
              </a:rPr>
              <a:t>Kit</a:t>
            </a:r>
            <a:r>
              <a:rPr lang="fr" sz="2800" b="1" dirty="0">
                <a:solidFill>
                  <a:schemeClr val="accent1"/>
                </a:solidFill>
                <a:latin typeface="Advent Pro" panose="020B0604020202020204" charset="0"/>
                <a:ea typeface="Raleway Thin"/>
                <a:cs typeface="Raleway Thin"/>
                <a:sym typeface="Raleway Thin"/>
              </a:rPr>
              <a:t> </a:t>
            </a:r>
            <a:r>
              <a:rPr lang="fr" sz="2800" b="1" dirty="0">
                <a:solidFill>
                  <a:srgbClr val="FB822C"/>
                </a:solidFill>
                <a:latin typeface="Advent Pro" panose="020B0604020202020204" charset="0"/>
                <a:sym typeface="Raleway Thin"/>
              </a:rPr>
              <a:t>d’accueil pour les nouveaus membres</a:t>
            </a:r>
            <a:endParaRPr sz="2800" b="1" dirty="0">
              <a:solidFill>
                <a:srgbClr val="FB822C"/>
              </a:solidFill>
              <a:latin typeface="Advent Pro" panose="020B0604020202020204" charset="0"/>
              <a:sym typeface="Raleway Thin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965CFF4-C22F-499A-A722-DE0AAAA53A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83E7C2-85BF-AA1F-05B6-3842C3448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903" y="3622783"/>
            <a:ext cx="1898547" cy="828090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43572BB6-0B42-27DE-464C-1F028A5D5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181" y="103710"/>
            <a:ext cx="2335989" cy="13633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2D42FF-1D2F-BDEB-BAE4-3A5AD86312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D8D4FA1-8204-6415-2824-DE760FF790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8"/>
          <a:stretch/>
        </p:blipFill>
        <p:spPr>
          <a:xfrm>
            <a:off x="1321817" y="996247"/>
            <a:ext cx="6500365" cy="406000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AE05561-3352-7A65-3CDC-0B9C0AC0DF41}"/>
              </a:ext>
            </a:extLst>
          </p:cNvPr>
          <p:cNvSpPr txBox="1"/>
          <p:nvPr/>
        </p:nvSpPr>
        <p:spPr>
          <a:xfrm>
            <a:off x="405753" y="87244"/>
            <a:ext cx="7654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3600" b="1" dirty="0">
                <a:solidFill>
                  <a:srgbClr val="FB822C"/>
                </a:solidFill>
                <a:latin typeface="Advent Pro"/>
              </a:rPr>
              <a:t>Carte des équipes de Paris</a:t>
            </a:r>
          </a:p>
        </p:txBody>
      </p:sp>
      <p:cxnSp>
        <p:nvCxnSpPr>
          <p:cNvPr id="10" name="Google Shape;229;p43">
            <a:extLst>
              <a:ext uri="{FF2B5EF4-FFF2-40B4-BE49-F238E27FC236}">
                <a16:creationId xmlns:a16="http://schemas.microsoft.com/office/drawing/2014/main" id="{EBD22D12-BAE2-B060-FE97-F2077D0AB582}"/>
              </a:ext>
            </a:extLst>
          </p:cNvPr>
          <p:cNvCxnSpPr/>
          <p:nvPr/>
        </p:nvCxnSpPr>
        <p:spPr>
          <a:xfrm>
            <a:off x="814451" y="824280"/>
            <a:ext cx="727800" cy="0"/>
          </a:xfrm>
          <a:prstGeom prst="straightConnector1">
            <a:avLst/>
          </a:prstGeom>
          <a:noFill/>
          <a:ln w="19050" cap="flat" cmpd="sng">
            <a:solidFill>
              <a:srgbClr val="FA822B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43325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46A87D-431D-4194-B698-26F277EE18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11</a:t>
            </a:fld>
            <a:endParaRPr lang="fr-FR"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94895F-0E6E-A7F8-6465-CB284A360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349" b="15096"/>
          <a:stretch/>
        </p:blipFill>
        <p:spPr>
          <a:xfrm>
            <a:off x="311443" y="1091614"/>
            <a:ext cx="4835837" cy="5943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AEF5850-26AD-529C-1C8B-6F45EDA91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06" b="43750"/>
          <a:stretch/>
        </p:blipFill>
        <p:spPr>
          <a:xfrm>
            <a:off x="288958" y="1711681"/>
            <a:ext cx="4835837" cy="7120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FEBE43C-2B7B-A166-E2BA-5A4FAF3F9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302" b="28854"/>
          <a:stretch/>
        </p:blipFill>
        <p:spPr>
          <a:xfrm>
            <a:off x="233278" y="3739337"/>
            <a:ext cx="4835837" cy="7120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B6A487-14EB-19FF-B322-1BE0C2821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78" y="4390380"/>
            <a:ext cx="4052602" cy="65078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9658E78-9B49-217D-609E-CA54F41234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359" b="37725"/>
          <a:stretch/>
        </p:blipFill>
        <p:spPr>
          <a:xfrm>
            <a:off x="288958" y="3095274"/>
            <a:ext cx="5023396" cy="63192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AD43C84-350D-670C-56EE-41FF81A55D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697" b="5705"/>
          <a:stretch/>
        </p:blipFill>
        <p:spPr>
          <a:xfrm>
            <a:off x="311443" y="2411853"/>
            <a:ext cx="5079249" cy="6319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2231D06-A3A4-73E6-C773-63760B83AE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726" b="69218"/>
          <a:stretch/>
        </p:blipFill>
        <p:spPr>
          <a:xfrm>
            <a:off x="4690058" y="3541315"/>
            <a:ext cx="4220664" cy="6551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670F5BE-7727-D74B-1B8F-239010140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302"/>
          <a:stretch/>
        </p:blipFill>
        <p:spPr>
          <a:xfrm>
            <a:off x="4715946" y="1613926"/>
            <a:ext cx="4244027" cy="192738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DB9A78F-6D8A-5E5F-E065-C521CC8C57D0}"/>
              </a:ext>
            </a:extLst>
          </p:cNvPr>
          <p:cNvSpPr txBox="1"/>
          <p:nvPr/>
        </p:nvSpPr>
        <p:spPr>
          <a:xfrm>
            <a:off x="405753" y="87244"/>
            <a:ext cx="7654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FB822C"/>
                </a:solidFill>
                <a:latin typeface="Advent Pro"/>
              </a:rPr>
              <a:t>Membres du bureau régional Paris</a:t>
            </a:r>
            <a:endParaRPr lang="fr" sz="3600" b="1" dirty="0">
              <a:solidFill>
                <a:srgbClr val="FB822C"/>
              </a:solidFill>
              <a:latin typeface="Advent Pro"/>
            </a:endParaRPr>
          </a:p>
        </p:txBody>
      </p:sp>
      <p:cxnSp>
        <p:nvCxnSpPr>
          <p:cNvPr id="19" name="Google Shape;229;p43">
            <a:extLst>
              <a:ext uri="{FF2B5EF4-FFF2-40B4-BE49-F238E27FC236}">
                <a16:creationId xmlns:a16="http://schemas.microsoft.com/office/drawing/2014/main" id="{ADC242C0-21E8-6F29-6BC7-986F7D8C2D1E}"/>
              </a:ext>
            </a:extLst>
          </p:cNvPr>
          <p:cNvCxnSpPr/>
          <p:nvPr/>
        </p:nvCxnSpPr>
        <p:spPr>
          <a:xfrm>
            <a:off x="814451" y="824280"/>
            <a:ext cx="727800" cy="0"/>
          </a:xfrm>
          <a:prstGeom prst="straightConnector1">
            <a:avLst/>
          </a:prstGeom>
          <a:noFill/>
          <a:ln w="19050" cap="flat" cmpd="sng">
            <a:solidFill>
              <a:srgbClr val="FA822B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64422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9;p33">
            <a:extLst>
              <a:ext uri="{FF2B5EF4-FFF2-40B4-BE49-F238E27FC236}">
                <a16:creationId xmlns:a16="http://schemas.microsoft.com/office/drawing/2014/main" id="{D8DFA5B8-FFA3-4EE0-9DEE-98211F7F09E6}"/>
              </a:ext>
            </a:extLst>
          </p:cNvPr>
          <p:cNvSpPr txBox="1"/>
          <p:nvPr/>
        </p:nvSpPr>
        <p:spPr>
          <a:xfrm>
            <a:off x="171524" y="242219"/>
            <a:ext cx="8859355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B822C"/>
              </a:buClr>
              <a:buSzPts val="3600"/>
            </a:pPr>
            <a:r>
              <a:rPr lang="fr" sz="3600" b="1">
                <a:solidFill>
                  <a:srgbClr val="FB822C"/>
                </a:solidFill>
                <a:latin typeface="Advent Pro"/>
                <a:sym typeface="Advent Pro"/>
              </a:rPr>
              <a:t>S’engager pour agir dans ta région</a:t>
            </a:r>
            <a:endParaRPr sz="1100"/>
          </a:p>
        </p:txBody>
      </p:sp>
      <p:pic>
        <p:nvPicPr>
          <p:cNvPr id="227" name="Google Shape;22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56002"/>
            <a:ext cx="9144000" cy="158520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3"/>
          <p:cNvSpPr txBox="1"/>
          <p:nvPr/>
        </p:nvSpPr>
        <p:spPr>
          <a:xfrm>
            <a:off x="311700" y="115537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3600"/>
            </a:pPr>
            <a:endParaRPr sz="3600">
              <a:solidFill>
                <a:srgbClr val="2F456C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cxnSp>
        <p:nvCxnSpPr>
          <p:cNvPr id="229" name="Google Shape;229;p43"/>
          <p:cNvCxnSpPr/>
          <p:nvPr/>
        </p:nvCxnSpPr>
        <p:spPr>
          <a:xfrm>
            <a:off x="814451" y="784275"/>
            <a:ext cx="727800" cy="0"/>
          </a:xfrm>
          <a:prstGeom prst="straightConnector1">
            <a:avLst/>
          </a:prstGeom>
          <a:noFill/>
          <a:ln w="19050" cap="flat" cmpd="sng">
            <a:solidFill>
              <a:srgbClr val="FA822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0" name="Google Shape;230;p43" descr="Agir avec les EDC et nos partenaires pendant la crise Covid-19 | Les  Entrepreneurs et Dirigeants Chrétiens"/>
          <p:cNvPicPr preferRelativeResize="0"/>
          <p:nvPr/>
        </p:nvPicPr>
        <p:blipFill rotWithShape="1">
          <a:blip r:embed="rId4">
            <a:alphaModFix/>
          </a:blip>
          <a:srcRect l="34527" t="21852" r="32360" b="14223"/>
          <a:stretch/>
        </p:blipFill>
        <p:spPr>
          <a:xfrm>
            <a:off x="814451" y="1147655"/>
            <a:ext cx="2220981" cy="850828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3"/>
          <p:cNvSpPr txBox="1"/>
          <p:nvPr/>
        </p:nvSpPr>
        <p:spPr>
          <a:xfrm>
            <a:off x="689409" y="2083205"/>
            <a:ext cx="7899000" cy="2285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fr-FR" sz="1800" i="1"/>
              <a:t>« Un projet d’équipe pour mener une action plus grande que ce que l’on aurait pu faire individuellement.»</a:t>
            </a:r>
          </a:p>
          <a:p>
            <a:r>
              <a:rPr lang="fr" sz="1800"/>
              <a:t>Dans ta région, les EDC proposent aux membres différentes initiatives autour de notre activité de dirigeants et auprès des plus fragiles : </a:t>
            </a:r>
          </a:p>
          <a:p>
            <a:pPr algn="ctr"/>
            <a:r>
              <a:rPr lang="fr" sz="1800" b="1"/>
              <a:t>RENCONTRER, TEMOIGNER, ACCOMPAGNER</a:t>
            </a:r>
            <a:br>
              <a:rPr lang="fr" sz="1800"/>
            </a:br>
            <a:endParaRPr lang="fr" sz="1051"/>
          </a:p>
          <a:p>
            <a:r>
              <a:rPr lang="fr" sz="1800"/>
              <a:t>Pour connaître les associations partenaires, rendez-vous sur la page :</a:t>
            </a:r>
          </a:p>
          <a:p>
            <a:r>
              <a:rPr lang="fr" sz="180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fr" sz="1800" u="sng">
                <a:solidFill>
                  <a:srgbClr val="0097A7"/>
                </a:solidFill>
                <a:sym typeface="Wingdings" panose="05000000000000000000" pitchFamily="2" charset="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" sz="1800" u="sng">
                <a:solidFill>
                  <a:srgbClr val="0097A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AGIR </a:t>
            </a:r>
            <a:r>
              <a:rPr lang="fr" sz="1800" u="sng">
                <a:solidFill>
                  <a:schemeClr val="accent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AVEC LES EDC</a:t>
            </a:r>
            <a:endParaRPr sz="1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05834F7-E023-4248-8784-2229666749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56002"/>
            <a:ext cx="9144000" cy="158520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5"/>
          <p:cNvSpPr txBox="1"/>
          <p:nvPr/>
        </p:nvSpPr>
        <p:spPr>
          <a:xfrm>
            <a:off x="311700" y="115537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3600"/>
            </a:pPr>
            <a:endParaRPr sz="3600">
              <a:solidFill>
                <a:srgbClr val="2F456C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245" name="Google Shape;245;p45"/>
          <p:cNvSpPr txBox="1"/>
          <p:nvPr/>
        </p:nvSpPr>
        <p:spPr>
          <a:xfrm>
            <a:off x="415951" y="99486"/>
            <a:ext cx="8312100" cy="4472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" sz="3600" b="1" dirty="0">
                <a:solidFill>
                  <a:srgbClr val="FB822C"/>
                </a:solidFill>
                <a:latin typeface="Advent Pro"/>
              </a:rPr>
              <a:t>Présentation de ton équipe</a:t>
            </a:r>
            <a:endParaRPr lang="fr" sz="1900" dirty="0">
              <a:solidFill>
                <a:srgbClr val="2F456C"/>
              </a:solidFill>
            </a:endParaRPr>
          </a:p>
          <a:p>
            <a:endParaRPr lang="fr-FR" dirty="0">
              <a:solidFill>
                <a:srgbClr val="2F456C"/>
              </a:solidFill>
            </a:endParaRPr>
          </a:p>
          <a:p>
            <a:endParaRPr dirty="0">
              <a:solidFill>
                <a:srgbClr val="2F456C"/>
              </a:solidFill>
            </a:endParaRPr>
          </a:p>
          <a:p>
            <a:pPr marL="596885" lvl="1">
              <a:buClr>
                <a:srgbClr val="2F456C"/>
              </a:buClr>
              <a:buSzPts val="1400"/>
            </a:pPr>
            <a:r>
              <a:rPr lang="fr" sz="2000" dirty="0">
                <a:solidFill>
                  <a:srgbClr val="2F456C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Comment fonctionne notre équipe EDC : </a:t>
            </a:r>
            <a:endParaRPr sz="2000" dirty="0">
              <a:solidFill>
                <a:srgbClr val="2F456C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marL="1200121" indent="-285744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fr" sz="1800" dirty="0">
                <a:solidFill>
                  <a:srgbClr val="2F456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Créneau des réunions mensulles (jour et horaires) </a:t>
            </a:r>
          </a:p>
          <a:p>
            <a:pPr marL="1200121" indent="-285744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fr" sz="1800" dirty="0">
                <a:solidFill>
                  <a:srgbClr val="2F456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Lieu </a:t>
            </a:r>
          </a:p>
          <a:p>
            <a:pPr marL="1200121" indent="-285744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fr" sz="1800" dirty="0">
                <a:solidFill>
                  <a:srgbClr val="2F456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 de communication et de préparation </a:t>
            </a:r>
          </a:p>
          <a:p>
            <a:pPr marL="1200121" indent="-285744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fr" sz="1800" dirty="0">
                <a:solidFill>
                  <a:srgbClr val="2F456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Thèmes de l’année </a:t>
            </a:r>
            <a:endParaRPr sz="1800" b="1" dirty="0">
              <a:solidFill>
                <a:srgbClr val="2F456C"/>
              </a:solidFill>
            </a:endParaRPr>
          </a:p>
          <a:p>
            <a:pPr marL="1200121" indent="-285744">
              <a:buFont typeface="Wingdings" panose="05000000000000000000" pitchFamily="2" charset="2"/>
              <a:buChar char="v"/>
            </a:pPr>
            <a:endParaRPr sz="1600" dirty="0">
              <a:solidFill>
                <a:srgbClr val="2F456C"/>
              </a:solidFill>
            </a:endParaRPr>
          </a:p>
          <a:p>
            <a:pPr marL="596885" lvl="1">
              <a:buClr>
                <a:srgbClr val="2F456C"/>
              </a:buClr>
              <a:buSzPts val="1400"/>
            </a:pPr>
            <a:r>
              <a:rPr lang="fr" sz="2000" dirty="0">
                <a:solidFill>
                  <a:srgbClr val="2F456C"/>
                </a:solidFill>
                <a:latin typeface="Source Sans Pro Black"/>
                <a:ea typeface="Source Sans Pro Black"/>
              </a:rPr>
              <a:t>Nom et coordonnées du président d’équipe </a:t>
            </a:r>
          </a:p>
          <a:p>
            <a:pPr marL="596885" lvl="1">
              <a:buClr>
                <a:srgbClr val="2F456C"/>
              </a:buClr>
              <a:buSzPts val="1400"/>
            </a:pPr>
            <a:endParaRPr lang="fr" sz="2000" dirty="0">
              <a:solidFill>
                <a:srgbClr val="2F456C"/>
              </a:solidFill>
              <a:latin typeface="Source Sans Pro Black"/>
              <a:ea typeface="Source Sans Pro Black"/>
            </a:endParaRPr>
          </a:p>
          <a:p>
            <a:pPr marL="596885" lvl="1">
              <a:buClr>
                <a:srgbClr val="2F456C"/>
              </a:buClr>
              <a:buSzPts val="1400"/>
            </a:pPr>
            <a:r>
              <a:rPr lang="fr" sz="2000" dirty="0">
                <a:solidFill>
                  <a:srgbClr val="2F456C"/>
                </a:solidFill>
                <a:latin typeface="Source Sans Pro Black"/>
                <a:ea typeface="Source Sans Pro Black"/>
              </a:rPr>
              <a:t>Nom et coordonnées du conseiller spirituel </a:t>
            </a:r>
          </a:p>
          <a:p>
            <a:pPr marL="914377"/>
            <a:endParaRPr sz="1051" i="1" dirty="0">
              <a:solidFill>
                <a:srgbClr val="2F456C"/>
              </a:solidFill>
            </a:endParaRPr>
          </a:p>
          <a:p>
            <a:pPr marL="914377"/>
            <a:endParaRPr i="1" dirty="0">
              <a:solidFill>
                <a:srgbClr val="2F456C"/>
              </a:solidFill>
            </a:endParaRPr>
          </a:p>
          <a:p>
            <a:pPr marL="914377"/>
            <a:endParaRPr i="1" dirty="0">
              <a:solidFill>
                <a:srgbClr val="2F456C"/>
              </a:solidFill>
            </a:endParaRPr>
          </a:p>
          <a:p>
            <a:pPr marL="914377"/>
            <a:endParaRPr i="1" dirty="0">
              <a:solidFill>
                <a:srgbClr val="2F456C"/>
              </a:solidFill>
            </a:endParaRPr>
          </a:p>
          <a:p>
            <a:pPr marL="914377"/>
            <a:endParaRPr i="1" dirty="0">
              <a:solidFill>
                <a:srgbClr val="2F456C"/>
              </a:solidFill>
            </a:endParaRPr>
          </a:p>
          <a:p>
            <a:pPr marL="914377"/>
            <a:endParaRPr i="1" dirty="0">
              <a:solidFill>
                <a:srgbClr val="2F456C"/>
              </a:solidFill>
            </a:endParaRPr>
          </a:p>
          <a:p>
            <a:pPr marL="457189"/>
            <a:endParaRPr dirty="0">
              <a:solidFill>
                <a:srgbClr val="2F456C"/>
              </a:solidFill>
            </a:endParaRPr>
          </a:p>
          <a:p>
            <a:pPr marL="914377"/>
            <a:endParaRPr i="1" dirty="0">
              <a:solidFill>
                <a:srgbClr val="2F456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44" indent="-171446">
              <a:buSzPts val="1800"/>
            </a:pPr>
            <a:endParaRPr sz="1800" dirty="0">
              <a:solidFill>
                <a:srgbClr val="2F456C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marL="285744" indent="-184146">
              <a:buSzPts val="1600"/>
            </a:pPr>
            <a:endParaRPr sz="1600" i="1" dirty="0">
              <a:solidFill>
                <a:srgbClr val="2F456C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marL="285744" indent="-184146">
              <a:buSzPts val="1600"/>
            </a:pPr>
            <a:endParaRPr sz="1600" i="1" dirty="0">
              <a:solidFill>
                <a:srgbClr val="2F456C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cxnSp>
        <p:nvCxnSpPr>
          <p:cNvPr id="246" name="Google Shape;246;p45"/>
          <p:cNvCxnSpPr/>
          <p:nvPr/>
        </p:nvCxnSpPr>
        <p:spPr>
          <a:xfrm>
            <a:off x="814449" y="751957"/>
            <a:ext cx="727800" cy="0"/>
          </a:xfrm>
          <a:prstGeom prst="straightConnector1">
            <a:avLst/>
          </a:prstGeom>
          <a:noFill/>
          <a:ln w="19050" cap="flat" cmpd="sng">
            <a:solidFill>
              <a:srgbClr val="FA822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30462683-E09E-449F-A0C6-F24FBE6C28EC}"/>
              </a:ext>
            </a:extLst>
          </p:cNvPr>
          <p:cNvSpPr/>
          <p:nvPr/>
        </p:nvSpPr>
        <p:spPr>
          <a:xfrm>
            <a:off x="7129817" y="571499"/>
            <a:ext cx="1754607" cy="14012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 renseigner par votre président d’équipe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36DEFDE-36A9-413C-9562-1E9B28B244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8" name="Image 7" descr="Une image contenant posant&#10;&#10;Description générée automatiquement">
            <a:extLst>
              <a:ext uri="{FF2B5EF4-FFF2-40B4-BE49-F238E27FC236}">
                <a16:creationId xmlns:a16="http://schemas.microsoft.com/office/drawing/2014/main" id="{FC2290BA-083F-43A2-931F-40FFDEABD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486" y="-127984"/>
            <a:ext cx="2039789" cy="119444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9;p29">
            <a:extLst>
              <a:ext uri="{FF2B5EF4-FFF2-40B4-BE49-F238E27FC236}">
                <a16:creationId xmlns:a16="http://schemas.microsoft.com/office/drawing/2014/main" id="{048346BC-3CAF-4EEC-AC7C-3350D71DC6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556002"/>
            <a:ext cx="9144000" cy="15852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9BA24A-033E-46B8-B07D-278EB61AF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195" y="990457"/>
            <a:ext cx="8520600" cy="3416400"/>
          </a:xfrm>
        </p:spPr>
        <p:txBody>
          <a:bodyPr/>
          <a:lstStyle/>
          <a:p>
            <a:pPr marL="114297" indent="0">
              <a:buNone/>
            </a:pPr>
            <a:r>
              <a:rPr lang="fr-FR" sz="1600" b="1" dirty="0">
                <a:solidFill>
                  <a:srgbClr val="002060"/>
                </a:solidFill>
                <a:latin typeface="Advent Pro" panose="020B0604020202020204" charset="0"/>
              </a:rPr>
              <a:t>Chefs d’entreprise </a:t>
            </a:r>
            <a:r>
              <a:rPr lang="fr-FR" sz="1600" dirty="0">
                <a:solidFill>
                  <a:srgbClr val="002060"/>
                </a:solidFill>
                <a:latin typeface="Advent Pro" panose="020B0604020202020204" charset="0"/>
              </a:rPr>
              <a:t>et </a:t>
            </a:r>
            <a:r>
              <a:rPr lang="fr-FR" sz="1600" b="1" dirty="0">
                <a:solidFill>
                  <a:srgbClr val="002060"/>
                </a:solidFill>
                <a:latin typeface="Advent Pro" panose="020B0604020202020204" charset="0"/>
              </a:rPr>
              <a:t>cadres dirigeants,</a:t>
            </a:r>
            <a:r>
              <a:rPr lang="fr-FR" sz="1600" dirty="0">
                <a:solidFill>
                  <a:srgbClr val="002060"/>
                </a:solidFill>
                <a:latin typeface="Advent Pro" panose="020B0604020202020204" charset="0"/>
              </a:rPr>
              <a:t> nous recherchons sens et unité entre notre vie professionnelle et spirituelle. </a:t>
            </a:r>
          </a:p>
          <a:p>
            <a:pPr marL="114297" indent="0">
              <a:buNone/>
            </a:pPr>
            <a:r>
              <a:rPr lang="fr-FR" sz="1600" dirty="0">
                <a:solidFill>
                  <a:srgbClr val="002060"/>
                </a:solidFill>
                <a:latin typeface="Advent Pro" panose="020B0604020202020204" charset="0"/>
              </a:rPr>
              <a:t>Nous sommes 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dvent Pro" panose="020B0604020202020204" charset="0"/>
              </a:rPr>
              <a:t>En situation de responsabilité managériale (nous avons « charge d’âmes »)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dvent Pro" panose="020B0604020202020204" charset="0"/>
              </a:rPr>
              <a:t>En situation de responsabilité budgétaire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dvent Pro" panose="020B0604020202020204" charset="0"/>
              </a:rPr>
              <a:t>En situation de décision managériale et spirituelle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dvent Pro" panose="020B0604020202020204" charset="0"/>
              </a:rPr>
              <a:t>Confrontés à la ‘solitude’ du dirigeant,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dvent Pro" panose="020B0604020202020204" charset="0"/>
              </a:rPr>
              <a:t>Sur un chemin de foi chrétienne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dvent Pro" panose="020B0604020202020204" charset="0"/>
              </a:rPr>
              <a:t>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fr-FR" sz="1700" dirty="0">
              <a:solidFill>
                <a:schemeClr val="tx1">
                  <a:lumMod val="50000"/>
                  <a:lumOff val="50000"/>
                </a:schemeClr>
              </a:solidFill>
              <a:latin typeface="Advent Pro" panose="020B0604020202020204" charset="0"/>
            </a:endParaRPr>
          </a:p>
          <a:p>
            <a:pPr marL="139697" indent="0">
              <a:lnSpc>
                <a:spcPct val="100000"/>
              </a:lnSpc>
              <a:buNone/>
            </a:pPr>
            <a:r>
              <a:rPr lang="fr-FR" sz="1600" dirty="0">
                <a:solidFill>
                  <a:srgbClr val="002060"/>
                </a:solidFill>
                <a:latin typeface="Advent Pro" panose="020B0604020202020204" charset="0"/>
              </a:rPr>
              <a:t>A travers l’évangile et aidée de la pensée sociale chrétienne appliquée à l’entreprise, nous sommes invités à </a:t>
            </a:r>
            <a:r>
              <a:rPr lang="fr-FR" dirty="0">
                <a:solidFill>
                  <a:srgbClr val="002060"/>
                </a:solidFill>
                <a:latin typeface="Advent Pro" panose="020B0604020202020204" charset="0"/>
              </a:rPr>
              <a:t>: </a:t>
            </a:r>
          </a:p>
        </p:txBody>
      </p:sp>
      <p:sp>
        <p:nvSpPr>
          <p:cNvPr id="5" name="Google Shape;159;p33">
            <a:extLst>
              <a:ext uri="{FF2B5EF4-FFF2-40B4-BE49-F238E27FC236}">
                <a16:creationId xmlns:a16="http://schemas.microsoft.com/office/drawing/2014/main" id="{5B3A6844-C58B-4C9B-9C09-0998CAF89305}"/>
              </a:ext>
            </a:extLst>
          </p:cNvPr>
          <p:cNvSpPr txBox="1"/>
          <p:nvPr/>
        </p:nvSpPr>
        <p:spPr>
          <a:xfrm>
            <a:off x="407195" y="260224"/>
            <a:ext cx="68580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B822C"/>
              </a:buClr>
              <a:buSzPts val="3600"/>
            </a:pPr>
            <a:r>
              <a:rPr lang="fr" sz="3600" b="1">
                <a:solidFill>
                  <a:srgbClr val="FB822C"/>
                </a:solidFill>
                <a:latin typeface="Advent Pro"/>
                <a:sym typeface="Advent Pro"/>
              </a:rPr>
              <a:t>Membre des EDC, qui sommes-nous ? </a:t>
            </a:r>
            <a:endParaRPr sz="1100"/>
          </a:p>
        </p:txBody>
      </p:sp>
      <p:cxnSp>
        <p:nvCxnSpPr>
          <p:cNvPr id="9" name="Google Shape;229;p43">
            <a:extLst>
              <a:ext uri="{FF2B5EF4-FFF2-40B4-BE49-F238E27FC236}">
                <a16:creationId xmlns:a16="http://schemas.microsoft.com/office/drawing/2014/main" id="{17828861-078E-4954-8C22-E47B6BD73F16}"/>
              </a:ext>
            </a:extLst>
          </p:cNvPr>
          <p:cNvCxnSpPr/>
          <p:nvPr/>
        </p:nvCxnSpPr>
        <p:spPr>
          <a:xfrm>
            <a:off x="814451" y="831775"/>
            <a:ext cx="727800" cy="0"/>
          </a:xfrm>
          <a:prstGeom prst="straightConnector1">
            <a:avLst/>
          </a:prstGeom>
          <a:noFill/>
          <a:ln w="19050" cap="flat" cmpd="sng">
            <a:solidFill>
              <a:srgbClr val="FA822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5BF10507-B5F9-4DFF-A62A-2949BA042AEF}"/>
              </a:ext>
            </a:extLst>
          </p:cNvPr>
          <p:cNvSpPr txBox="1"/>
          <p:nvPr/>
        </p:nvSpPr>
        <p:spPr>
          <a:xfrm>
            <a:off x="889402" y="3765864"/>
            <a:ext cx="71613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591" indent="-273044">
              <a:buClr>
                <a:schemeClr val="dk2"/>
              </a:buClr>
              <a:buSzPts val="1400"/>
              <a:buFont typeface="Wingdings" panose="05000000000000000000" pitchFamily="2" charset="2"/>
              <a:buChar char="v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Unifier les différentes composantes de notre vie </a:t>
            </a:r>
          </a:p>
          <a:p>
            <a:pPr marL="355591" indent="-273044">
              <a:buClr>
                <a:schemeClr val="dk2"/>
              </a:buClr>
              <a:buSzPts val="1400"/>
              <a:buFont typeface="Wingdings" panose="05000000000000000000" pitchFamily="2" charset="2"/>
              <a:buChar char="v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Grandir dans la liberté pour poser des actes bons et constructifs </a:t>
            </a:r>
          </a:p>
          <a:p>
            <a:pPr marL="355591" indent="-273044">
              <a:buClr>
                <a:schemeClr val="dk2"/>
              </a:buClr>
              <a:buSzPts val="1400"/>
              <a:buFont typeface="Wingdings" panose="05000000000000000000" pitchFamily="2" charset="2"/>
              <a:buChar char="v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Être audacieux, innover, prendre des risques sous le regard de Dieu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49B84-EDE6-47BB-AD70-5035AC62F3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48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9;p29">
            <a:extLst>
              <a:ext uri="{FF2B5EF4-FFF2-40B4-BE49-F238E27FC236}">
                <a16:creationId xmlns:a16="http://schemas.microsoft.com/office/drawing/2014/main" id="{048346BC-3CAF-4EEC-AC7C-3350D71DC6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556002"/>
            <a:ext cx="9144000" cy="15852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9BA24A-033E-46B8-B07D-278EB61AF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193" y="847953"/>
            <a:ext cx="8520600" cy="3416400"/>
          </a:xfrm>
        </p:spPr>
        <p:txBody>
          <a:bodyPr/>
          <a:lstStyle/>
          <a:p>
            <a:pPr marL="114297" indent="0">
              <a:buNone/>
            </a:pPr>
            <a:endParaRPr lang="fr-FR" dirty="0">
              <a:solidFill>
                <a:srgbClr val="002060"/>
              </a:solidFill>
              <a:latin typeface="Advent Pro" panose="020B060402020202020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fr-FR" sz="1600" b="1" dirty="0">
                <a:solidFill>
                  <a:srgbClr val="002060"/>
                </a:solidFill>
                <a:latin typeface="Advent Pro" panose="020B0604020202020204" charset="0"/>
              </a:rPr>
              <a:t>Participer à chaque réunion mensuelle de mon équipe.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2060"/>
                </a:solidFill>
                <a:latin typeface="Advent Pro" panose="020B0604020202020204" charset="0"/>
              </a:rPr>
              <a:t>C’est un rendez-vous mensuel pour prier, partager et réfléchir ensemble à l’application en entreprise de la pensée sociale chrétienne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2060"/>
                </a:solidFill>
                <a:latin typeface="Advent Pro" panose="020B0604020202020204" charset="0"/>
              </a:rPr>
              <a:t>Chaque équipier est important pour la dynamique de l’équipe « Quand un membre de l’équipe est absent, il doit manquer à tous ».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fr-FR" dirty="0">
              <a:solidFill>
                <a:srgbClr val="002060"/>
              </a:solidFill>
              <a:latin typeface="Advent Pro" panose="020B060402020202020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fr-FR" sz="1600" b="1" dirty="0">
                <a:solidFill>
                  <a:srgbClr val="002060"/>
                </a:solidFill>
                <a:latin typeface="Advent Pro" panose="020B0604020202020204" charset="0"/>
              </a:rPr>
              <a:t>Se former à la pensée sociale chrétienne appliquée à l’entreprise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2060"/>
                </a:solidFill>
                <a:latin typeface="Advent Pro" panose="020B0604020202020204" charset="0"/>
              </a:rPr>
              <a:t>Cette formation socle fait partie du parcours d’intégration d’un nouveau membre. Le mouvement prend en charge cette formation (d’une valeur de 1 000€) pour tout nouveau membre. Retrouvez les prochaines sessions sur votre espace membres (en </a:t>
            </a:r>
            <a:r>
              <a:rPr lang="fr-FR" dirty="0" err="1">
                <a:solidFill>
                  <a:srgbClr val="002060"/>
                </a:solidFill>
                <a:latin typeface="Advent Pro" panose="020B0604020202020204" charset="0"/>
              </a:rPr>
              <a:t>visio</a:t>
            </a:r>
            <a:r>
              <a:rPr lang="fr-FR" dirty="0">
                <a:solidFill>
                  <a:srgbClr val="002060"/>
                </a:solidFill>
                <a:latin typeface="Advent Pro" panose="020B0604020202020204" charset="0"/>
              </a:rPr>
              <a:t> 3 fois dans l’année – septembre, janvier, mai, ou bien en présentiel, dans votre région)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fr-FR" sz="1200" dirty="0">
              <a:solidFill>
                <a:srgbClr val="002060"/>
              </a:solidFill>
              <a:latin typeface="Advent Pro" panose="020B060402020202020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fr-FR" sz="1600" b="1" dirty="0">
                <a:solidFill>
                  <a:srgbClr val="002060"/>
                </a:solidFill>
                <a:latin typeface="Advent Pro" panose="020B0604020202020204" charset="0"/>
              </a:rPr>
              <a:t>Participer au grand temps fort de ma région et du mouvement</a:t>
            </a:r>
            <a:endParaRPr lang="fr-FR" b="1" dirty="0">
              <a:solidFill>
                <a:srgbClr val="002060"/>
              </a:solidFill>
              <a:latin typeface="Advent Pro" panose="020B060402020202020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2060"/>
                </a:solidFill>
                <a:latin typeface="Advent Pro" panose="020B0604020202020204" charset="0"/>
              </a:rPr>
              <a:t>Les Assises nationales ou régionales en Mars/avril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fr-FR" dirty="0">
              <a:solidFill>
                <a:srgbClr val="002060"/>
              </a:solidFill>
              <a:latin typeface="Advent Pro" panose="020B0604020202020204" charset="0"/>
            </a:endParaRPr>
          </a:p>
        </p:txBody>
      </p:sp>
      <p:sp>
        <p:nvSpPr>
          <p:cNvPr id="5" name="Google Shape;159;p33">
            <a:extLst>
              <a:ext uri="{FF2B5EF4-FFF2-40B4-BE49-F238E27FC236}">
                <a16:creationId xmlns:a16="http://schemas.microsoft.com/office/drawing/2014/main" id="{5B3A6844-C58B-4C9B-9C09-0998CAF89305}"/>
              </a:ext>
            </a:extLst>
          </p:cNvPr>
          <p:cNvSpPr txBox="1"/>
          <p:nvPr/>
        </p:nvSpPr>
        <p:spPr>
          <a:xfrm>
            <a:off x="407193" y="213603"/>
            <a:ext cx="8202417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B822C"/>
              </a:buClr>
              <a:buSzPts val="3600"/>
            </a:pPr>
            <a:r>
              <a:rPr lang="fr" sz="3600" b="1" dirty="0">
                <a:solidFill>
                  <a:srgbClr val="FB822C"/>
                </a:solidFill>
                <a:latin typeface="Advent Pro"/>
                <a:sym typeface="Advent Pro"/>
              </a:rPr>
              <a:t>Nos 3 engagements comme membre EDC </a:t>
            </a:r>
            <a:endParaRPr sz="1100" dirty="0"/>
          </a:p>
        </p:txBody>
      </p:sp>
      <p:cxnSp>
        <p:nvCxnSpPr>
          <p:cNvPr id="9" name="Google Shape;229;p43">
            <a:extLst>
              <a:ext uri="{FF2B5EF4-FFF2-40B4-BE49-F238E27FC236}">
                <a16:creationId xmlns:a16="http://schemas.microsoft.com/office/drawing/2014/main" id="{17828861-078E-4954-8C22-E47B6BD73F16}"/>
              </a:ext>
            </a:extLst>
          </p:cNvPr>
          <p:cNvCxnSpPr/>
          <p:nvPr/>
        </p:nvCxnSpPr>
        <p:spPr>
          <a:xfrm>
            <a:off x="790699" y="847953"/>
            <a:ext cx="727800" cy="0"/>
          </a:xfrm>
          <a:prstGeom prst="straightConnector1">
            <a:avLst/>
          </a:prstGeom>
          <a:noFill/>
          <a:ln w="19050" cap="flat" cmpd="sng">
            <a:solidFill>
              <a:srgbClr val="FA822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3DA9698-602B-4A65-A5CF-06DCB930DE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919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4D293C-08C3-EDC8-4BAC-2D7782ACEA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Google Shape;159;p33">
            <a:extLst>
              <a:ext uri="{FF2B5EF4-FFF2-40B4-BE49-F238E27FC236}">
                <a16:creationId xmlns:a16="http://schemas.microsoft.com/office/drawing/2014/main" id="{D13BCB69-F6A1-AA92-B93B-3ED91DD672DD}"/>
              </a:ext>
            </a:extLst>
          </p:cNvPr>
          <p:cNvSpPr txBox="1"/>
          <p:nvPr/>
        </p:nvSpPr>
        <p:spPr>
          <a:xfrm>
            <a:off x="407195" y="260224"/>
            <a:ext cx="68580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B822C"/>
              </a:buClr>
              <a:buSzPts val="3600"/>
            </a:pPr>
            <a:r>
              <a:rPr lang="fr" sz="3600" b="1" dirty="0">
                <a:solidFill>
                  <a:srgbClr val="FB822C"/>
                </a:solidFill>
                <a:latin typeface="Advent Pro"/>
                <a:sym typeface="Advent Pro"/>
              </a:rPr>
              <a:t>Le mouvement en vidéos</a:t>
            </a:r>
            <a:endParaRPr sz="1100" dirty="0"/>
          </a:p>
        </p:txBody>
      </p:sp>
      <p:cxnSp>
        <p:nvCxnSpPr>
          <p:cNvPr id="6" name="Google Shape;229;p43">
            <a:extLst>
              <a:ext uri="{FF2B5EF4-FFF2-40B4-BE49-F238E27FC236}">
                <a16:creationId xmlns:a16="http://schemas.microsoft.com/office/drawing/2014/main" id="{7B2F3463-086E-5F0B-E3AE-2F2B8E3E8099}"/>
              </a:ext>
            </a:extLst>
          </p:cNvPr>
          <p:cNvCxnSpPr/>
          <p:nvPr/>
        </p:nvCxnSpPr>
        <p:spPr>
          <a:xfrm>
            <a:off x="790699" y="847953"/>
            <a:ext cx="727800" cy="0"/>
          </a:xfrm>
          <a:prstGeom prst="straightConnector1">
            <a:avLst/>
          </a:prstGeom>
          <a:noFill/>
          <a:ln w="19050" cap="flat" cmpd="sng">
            <a:solidFill>
              <a:srgbClr val="FA822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9C7207F0-B7BB-B743-F09D-6C9AF304B37E}"/>
              </a:ext>
            </a:extLst>
          </p:cNvPr>
          <p:cNvSpPr txBox="1"/>
          <p:nvPr/>
        </p:nvSpPr>
        <p:spPr>
          <a:xfrm>
            <a:off x="2746634" y="1372774"/>
            <a:ext cx="1798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fr-FR" sz="1400" b="1" dirty="0">
                <a:solidFill>
                  <a:srgbClr val="002060"/>
                </a:solidFill>
                <a:latin typeface="Advent Pro" panose="020B0604020202020204" charset="0"/>
              </a:rPr>
              <a:t> La vidéo de présentation des EDC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97B7972-3D26-352D-4A4A-29247FB64CE1}"/>
              </a:ext>
            </a:extLst>
          </p:cNvPr>
          <p:cNvSpPr txBox="1"/>
          <p:nvPr/>
        </p:nvSpPr>
        <p:spPr>
          <a:xfrm>
            <a:off x="4445354" y="3405627"/>
            <a:ext cx="25932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fr-FR" sz="1400" b="1" dirty="0">
                <a:solidFill>
                  <a:srgbClr val="002060"/>
                </a:solidFill>
                <a:latin typeface="Advent Pro" panose="020B0604020202020204" charset="0"/>
              </a:rPr>
              <a:t> Le clip « Place à l’action, le slam pour une économie du bien commun ». </a:t>
            </a:r>
          </a:p>
        </p:txBody>
      </p:sp>
      <p:pic>
        <p:nvPicPr>
          <p:cNvPr id="11" name="Image 10">
            <a:hlinkClick r:id="rId2"/>
            <a:extLst>
              <a:ext uri="{FF2B5EF4-FFF2-40B4-BE49-F238E27FC236}">
                <a16:creationId xmlns:a16="http://schemas.microsoft.com/office/drawing/2014/main" id="{1DE320EC-1B6A-787D-F053-7BA9257B0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683" y="823324"/>
            <a:ext cx="3808618" cy="2145340"/>
          </a:xfrm>
          <a:prstGeom prst="rect">
            <a:avLst/>
          </a:prstGeom>
        </p:spPr>
      </p:pic>
      <p:pic>
        <p:nvPicPr>
          <p:cNvPr id="13" name="Image 12">
            <a:hlinkClick r:id="rId4"/>
            <a:extLst>
              <a:ext uri="{FF2B5EF4-FFF2-40B4-BE49-F238E27FC236}">
                <a16:creationId xmlns:a16="http://schemas.microsoft.com/office/drawing/2014/main" id="{9B3A9E34-C6AE-9DEF-E6E6-42D269488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95" y="2666642"/>
            <a:ext cx="3943623" cy="221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74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" name="Google Shape;215;p41"/>
          <p:cNvGraphicFramePr/>
          <p:nvPr>
            <p:extLst>
              <p:ext uri="{D42A27DB-BD31-4B8C-83A1-F6EECF244321}">
                <p14:modId xmlns:p14="http://schemas.microsoft.com/office/powerpoint/2010/main" val="3590526935"/>
              </p:ext>
            </p:extLst>
          </p:nvPr>
        </p:nvGraphicFramePr>
        <p:xfrm>
          <a:off x="-4" y="1081962"/>
          <a:ext cx="9144004" cy="3538021"/>
        </p:xfrm>
        <a:graphic>
          <a:graphicData uri="http://schemas.openxmlformats.org/drawingml/2006/table">
            <a:tbl>
              <a:tblPr>
                <a:noFill/>
                <a:tableStyleId>{EAF35F8C-0F11-495B-BFD4-9E016EB9276F}</a:tableStyleId>
              </a:tblPr>
              <a:tblGrid>
                <a:gridCol w="645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49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15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45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93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46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42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47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3707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229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7475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2669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73763"/>
                        </a:solidFill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 b="1" dirty="0">
                          <a:solidFill>
                            <a:schemeClr val="bg1"/>
                          </a:solidFill>
                        </a:rPr>
                        <a:t>Sept</a:t>
                      </a:r>
                      <a:endParaRPr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 b="1">
                          <a:solidFill>
                            <a:schemeClr val="bg1"/>
                          </a:solidFill>
                        </a:rPr>
                        <a:t>Oct</a:t>
                      </a:r>
                      <a:endParaRPr sz="900" b="1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 b="1" dirty="0">
                          <a:solidFill>
                            <a:schemeClr val="bg1"/>
                          </a:solidFill>
                        </a:rPr>
                        <a:t>Nov</a:t>
                      </a:r>
                      <a:endParaRPr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 b="1">
                          <a:solidFill>
                            <a:schemeClr val="bg1"/>
                          </a:solidFill>
                        </a:rPr>
                        <a:t>Déc</a:t>
                      </a:r>
                      <a:endParaRPr sz="900" b="1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 b="1" dirty="0">
                          <a:solidFill>
                            <a:schemeClr val="bg1"/>
                          </a:solidFill>
                        </a:rPr>
                        <a:t>Jan</a:t>
                      </a:r>
                      <a:endParaRPr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 b="1">
                          <a:solidFill>
                            <a:schemeClr val="bg1"/>
                          </a:solidFill>
                        </a:rPr>
                        <a:t>Fév</a:t>
                      </a:r>
                      <a:endParaRPr sz="900" b="1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 b="1" dirty="0">
                          <a:solidFill>
                            <a:schemeClr val="bg1"/>
                          </a:solidFill>
                        </a:rPr>
                        <a:t>Mars</a:t>
                      </a:r>
                      <a:endParaRPr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 b="1" dirty="0">
                          <a:solidFill>
                            <a:schemeClr val="bg1"/>
                          </a:solidFill>
                        </a:rPr>
                        <a:t>Avr</a:t>
                      </a:r>
                      <a:endParaRPr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 b="1" dirty="0">
                          <a:solidFill>
                            <a:schemeClr val="bg1"/>
                          </a:solidFill>
                        </a:rPr>
                        <a:t>Mai</a:t>
                      </a:r>
                      <a:endParaRPr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 b="1" dirty="0">
                          <a:solidFill>
                            <a:schemeClr val="bg1"/>
                          </a:solidFill>
                        </a:rPr>
                        <a:t>Juin</a:t>
                      </a:r>
                      <a:endParaRPr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 b="1" dirty="0">
                          <a:solidFill>
                            <a:schemeClr val="bg1"/>
                          </a:solidFill>
                        </a:rPr>
                        <a:t>Ju</a:t>
                      </a:r>
                      <a:endParaRPr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 b="1" dirty="0">
                          <a:solidFill>
                            <a:schemeClr val="bg1"/>
                          </a:solidFill>
                        </a:rPr>
                        <a:t>Ao</a:t>
                      </a:r>
                      <a:endParaRPr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23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Equipe</a:t>
                      </a:r>
                      <a:endParaRPr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1" dirty="0">
                          <a:solidFill>
                            <a:srgbClr val="FA822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Réunion mensuelle</a:t>
                      </a:r>
                      <a:endParaRPr sz="900" b="1" dirty="0">
                        <a:solidFill>
                          <a:srgbClr val="FA822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900" b="1" dirty="0">
                          <a:solidFill>
                            <a:srgbClr val="FA822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Réunion mensuelle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900" b="1" dirty="0">
                          <a:solidFill>
                            <a:srgbClr val="FA822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Réunion mensuelle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900" b="1" dirty="0">
                          <a:solidFill>
                            <a:srgbClr val="FA822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Réunion mensuelle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900" b="1" dirty="0">
                          <a:solidFill>
                            <a:srgbClr val="FA822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Réunion mensuelle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1" i="0" u="none" strike="noStrike" cap="none" dirty="0">
                        <a:solidFill>
                          <a:srgbClr val="FA822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900" b="1" dirty="0">
                          <a:solidFill>
                            <a:srgbClr val="FA822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Réunion mensuelle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900" b="1" dirty="0">
                          <a:solidFill>
                            <a:srgbClr val="FA822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Réunion mensuelle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1" dirty="0">
                        <a:solidFill>
                          <a:srgbClr val="FB822C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900" b="1" dirty="0">
                          <a:solidFill>
                            <a:srgbClr val="FA822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Réunion mensuelle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900" b="1" dirty="0">
                          <a:solidFill>
                            <a:srgbClr val="FA822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Réunion mensuelle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1" dirty="0">
                          <a:solidFill>
                            <a:srgbClr val="FA822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Réunion de bilan</a:t>
                      </a:r>
                      <a:endParaRPr sz="900" b="1" dirty="0">
                        <a:solidFill>
                          <a:srgbClr val="FA822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605693574"/>
                  </a:ext>
                </a:extLst>
              </a:tr>
              <a:tr h="119138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 b="1" dirty="0">
                          <a:solidFill>
                            <a:schemeClr val="bg1"/>
                          </a:solidFill>
                        </a:rPr>
                        <a:t>Régional</a:t>
                      </a:r>
                      <a:endParaRPr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Evénement de rentrée </a:t>
                      </a:r>
                      <a:endParaRPr sz="10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000" b="1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Formation à la pensée sociale chrétienne</a:t>
                      </a:r>
                      <a:endParaRPr sz="1000" b="1" i="0" u="none" strike="noStrike" cap="none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000" b="1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Retraite régionale</a:t>
                      </a:r>
                      <a:endParaRPr sz="1000" b="1" i="0" u="none" strike="noStrike" cap="none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" sz="10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Assises régionales </a:t>
                      </a:r>
                      <a:r>
                        <a:rPr lang="fr" sz="1000" b="1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 nationales</a:t>
                      </a:r>
                      <a:endParaRPr sz="1000" b="1" dirty="0">
                        <a:solidFill>
                          <a:srgbClr val="00B0F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Evénement de fin d’année</a:t>
                      </a:r>
                      <a:endParaRPr sz="10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770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 b="1" dirty="0">
                          <a:solidFill>
                            <a:schemeClr val="bg1"/>
                          </a:solidFill>
                        </a:rPr>
                        <a:t>Nationale</a:t>
                      </a:r>
                      <a:endParaRPr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solidFill>
                          <a:srgbClr val="FA822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000" b="1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Université d’automne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0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(Pour les responsables EDC)</a:t>
                      </a: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i="0" u="none" strike="noStrike" cap="none" dirty="0">
                        <a:solidFill>
                          <a:srgbClr val="FA822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rgbClr val="FA822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365940935"/>
                  </a:ext>
                </a:extLst>
              </a:tr>
            </a:tbl>
          </a:graphicData>
        </a:graphic>
      </p:graphicFrame>
      <p:sp>
        <p:nvSpPr>
          <p:cNvPr id="6" name="Google Shape;159;p33">
            <a:extLst>
              <a:ext uri="{FF2B5EF4-FFF2-40B4-BE49-F238E27FC236}">
                <a16:creationId xmlns:a16="http://schemas.microsoft.com/office/drawing/2014/main" id="{7B04D2F0-F071-4B76-94C3-DC1FC48703E7}"/>
              </a:ext>
            </a:extLst>
          </p:cNvPr>
          <p:cNvSpPr txBox="1"/>
          <p:nvPr/>
        </p:nvSpPr>
        <p:spPr>
          <a:xfrm>
            <a:off x="171524" y="242219"/>
            <a:ext cx="68580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B822C"/>
              </a:buClr>
              <a:buSzPts val="3600"/>
            </a:pPr>
            <a:r>
              <a:rPr lang="fr" sz="3600" b="1" dirty="0">
                <a:solidFill>
                  <a:srgbClr val="FB822C"/>
                </a:solidFill>
                <a:latin typeface="Advent Pro"/>
                <a:sym typeface="Advent Pro"/>
              </a:rPr>
              <a:t>Les temps forts d’une année EDC</a:t>
            </a:r>
            <a:endParaRPr sz="1100" dirty="0"/>
          </a:p>
        </p:txBody>
      </p:sp>
      <p:pic>
        <p:nvPicPr>
          <p:cNvPr id="5" name="Image 4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98083095-A2E6-4936-A223-0B6A7368A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89503" l="4102" r="98438">
                        <a14:foregroundMark x1="48047" y1="38122" x2="48242" y2="48343"/>
                        <a14:foregroundMark x1="47656" y1="32873" x2="48438" y2="34530"/>
                        <a14:foregroundMark x1="79688" y1="54420" x2="77344" y2="64088"/>
                        <a14:foregroundMark x1="72266" y1="48619" x2="75586" y2="63536"/>
                        <a14:foregroundMark x1="82813" y1="48895" x2="84766" y2="58564"/>
                        <a14:foregroundMark x1="71094" y1="54696" x2="68164" y2="71547"/>
                        <a14:foregroundMark x1="80859" y1="66298" x2="73828" y2="74862"/>
                        <a14:foregroundMark x1="64453" y1="65470" x2="66406" y2="72099"/>
                        <a14:foregroundMark x1="87500" y1="49448" x2="87305" y2="62707"/>
                        <a14:foregroundMark x1="94336" y1="52486" x2="98438" y2="64917"/>
                        <a14:foregroundMark x1="81055" y1="38950" x2="86914" y2="36464"/>
                        <a14:foregroundMark x1="74023" y1="38398" x2="76172" y2="40608"/>
                        <a14:foregroundMark x1="81445" y1="46409" x2="81055" y2="46409"/>
                        <a14:foregroundMark x1="87695" y1="38950" x2="87891" y2="37569"/>
                        <a14:foregroundMark x1="20117" y1="32597" x2="19531" y2="34530"/>
                        <a14:foregroundMark x1="26953" y1="50000" x2="26367" y2="52762"/>
                        <a14:foregroundMark x1="4492" y1="42541" x2="4102" y2="43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8578" y="-297665"/>
            <a:ext cx="2062581" cy="145831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C2BA15A-42FC-4965-8B60-AF7CE23406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5</a:t>
            </a:fld>
            <a:endParaRPr lang="fr-FR"/>
          </a:p>
        </p:txBody>
      </p:sp>
      <p:cxnSp>
        <p:nvCxnSpPr>
          <p:cNvPr id="11" name="Google Shape;229;p43">
            <a:extLst>
              <a:ext uri="{FF2B5EF4-FFF2-40B4-BE49-F238E27FC236}">
                <a16:creationId xmlns:a16="http://schemas.microsoft.com/office/drawing/2014/main" id="{DF6B26A2-B599-485D-881D-D78DCB81931B}"/>
              </a:ext>
            </a:extLst>
          </p:cNvPr>
          <p:cNvCxnSpPr/>
          <p:nvPr/>
        </p:nvCxnSpPr>
        <p:spPr>
          <a:xfrm>
            <a:off x="814451" y="831775"/>
            <a:ext cx="727800" cy="0"/>
          </a:xfrm>
          <a:prstGeom prst="straightConnector1">
            <a:avLst/>
          </a:prstGeom>
          <a:noFill/>
          <a:ln w="19050" cap="flat" cmpd="sng">
            <a:solidFill>
              <a:srgbClr val="FA822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56002"/>
            <a:ext cx="9144000" cy="158520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9"/>
          <p:cNvSpPr txBox="1"/>
          <p:nvPr/>
        </p:nvSpPr>
        <p:spPr>
          <a:xfrm>
            <a:off x="222533" y="955488"/>
            <a:ext cx="6417431" cy="422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endParaRPr lang="fr" dirty="0">
              <a:solidFill>
                <a:srgbClr val="2F456C"/>
              </a:solidFill>
            </a:endParaRPr>
          </a:p>
          <a:p>
            <a:pPr marL="549261" indent="-285744">
              <a:buClr>
                <a:srgbClr val="2F456C"/>
              </a:buClr>
              <a:buSzPts val="1400"/>
              <a:buFont typeface="Wingdings" panose="05000000000000000000" pitchFamily="2" charset="2"/>
              <a:buChar char="v"/>
            </a:pPr>
            <a:r>
              <a:rPr lang="fr" b="1" dirty="0">
                <a:solidFill>
                  <a:schemeClr val="accent1">
                    <a:lumMod val="75000"/>
                  </a:schemeClr>
                </a:solidFill>
              </a:rPr>
              <a:t>Le livret Parcours</a:t>
            </a:r>
            <a:r>
              <a:rPr lang="fr" dirty="0">
                <a:solidFill>
                  <a:srgbClr val="2F456C"/>
                </a:solidFill>
              </a:rPr>
              <a:t>, pour découvrir le mouvement et ses propsitions. </a:t>
            </a:r>
            <a:br>
              <a:rPr lang="fr" dirty="0">
                <a:solidFill>
                  <a:srgbClr val="2F456C"/>
                </a:solidFill>
              </a:rPr>
            </a:br>
            <a:endParaRPr lang="fr" sz="1100" dirty="0">
              <a:solidFill>
                <a:srgbClr val="2F456C"/>
              </a:solidFill>
            </a:endParaRPr>
          </a:p>
          <a:p>
            <a:pPr marL="549261" indent="-285744">
              <a:buClr>
                <a:srgbClr val="2F456C"/>
              </a:buClr>
              <a:buSzPts val="1400"/>
              <a:buFont typeface="Wingdings" panose="05000000000000000000" pitchFamily="2" charset="2"/>
              <a:buChar char="v"/>
            </a:pPr>
            <a:r>
              <a:rPr lang="fr" dirty="0">
                <a:solidFill>
                  <a:srgbClr val="2F456C"/>
                </a:solidFill>
              </a:rPr>
              <a:t>Le livret « </a:t>
            </a:r>
            <a:r>
              <a:rPr lang="fr" b="1" dirty="0">
                <a:solidFill>
                  <a:schemeClr val="accent1">
                    <a:lumMod val="75000"/>
                  </a:schemeClr>
                </a:solidFill>
              </a:rPr>
              <a:t>La pensée sociale chrétienne. Itinéraire pour entrepreneurs et dirigeants chrétiens » </a:t>
            </a:r>
            <a:r>
              <a:rPr lang="fr" dirty="0">
                <a:solidFill>
                  <a:srgbClr val="2F456C"/>
                </a:solidFill>
              </a:rPr>
              <a:t>: 6 séances de réflexion et d’échanges, pour découvrir la pensée sociale chrétienne appliquée au monde de l’entreprise, une référence aux EDC. </a:t>
            </a:r>
            <a:br>
              <a:rPr lang="fr" dirty="0">
                <a:solidFill>
                  <a:srgbClr val="2F456C"/>
                </a:solidFill>
              </a:rPr>
            </a:br>
            <a:endParaRPr lang="fr" sz="1100" dirty="0">
              <a:solidFill>
                <a:srgbClr val="002060"/>
              </a:solidFill>
            </a:endParaRPr>
          </a:p>
          <a:p>
            <a:pPr marL="549261" indent="-285744">
              <a:buClr>
                <a:srgbClr val="2F456C"/>
              </a:buClr>
              <a:buSzPts val="1400"/>
              <a:buFont typeface="Wingdings" panose="05000000000000000000" pitchFamily="2" charset="2"/>
              <a:buChar char="v"/>
            </a:pPr>
            <a:r>
              <a:rPr lang="fr" b="1" dirty="0">
                <a:solidFill>
                  <a:schemeClr val="accent1">
                    <a:lumMod val="75000"/>
                  </a:schemeClr>
                </a:solidFill>
                <a:sym typeface="Source Sans Pro Black"/>
              </a:rPr>
              <a:t>L’espace membres</a:t>
            </a:r>
            <a:r>
              <a:rPr lang="fr" dirty="0">
                <a:solidFill>
                  <a:srgbClr val="002060"/>
                </a:solidFill>
                <a:sym typeface="Source Sans Pro Black"/>
              </a:rPr>
              <a:t>, votre outil de connexion avec le mouvement </a:t>
            </a:r>
            <a:r>
              <a:rPr lang="fr" dirty="0">
                <a:solidFill>
                  <a:srgbClr val="2F456C"/>
                </a:solidFill>
                <a:latin typeface="+mj-lt"/>
                <a:ea typeface="Source Sans Pro Black"/>
                <a:cs typeface="Source Sans Pro Black"/>
                <a:sym typeface="Source Sans Pro Black"/>
                <a:hlinkClick r:id="rId4"/>
              </a:rPr>
              <a:t>www.extranet.lesedc.org</a:t>
            </a:r>
            <a:r>
              <a:rPr lang="fr" dirty="0">
                <a:solidFill>
                  <a:srgbClr val="2F456C"/>
                </a:solidFill>
                <a:latin typeface="+mj-lt"/>
                <a:ea typeface="Source Sans Pro Black"/>
                <a:cs typeface="Source Sans Pro Black"/>
                <a:sym typeface="Source Sans Pro Black"/>
              </a:rPr>
              <a:t> </a:t>
            </a:r>
          </a:p>
          <a:p>
            <a:pPr marL="285744" indent="-184146">
              <a:buSzPts val="1600"/>
            </a:pPr>
            <a:endParaRPr i="1" dirty="0">
              <a:solidFill>
                <a:srgbClr val="2F456C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marL="285744" indent="-184146">
              <a:buSzPts val="1600"/>
            </a:pPr>
            <a:endParaRPr i="1" dirty="0">
              <a:solidFill>
                <a:srgbClr val="2F456C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>
              <a:buSzPts val="1600"/>
            </a:pPr>
            <a:r>
              <a:rPr lang="fr" dirty="0">
                <a:solidFill>
                  <a:srgbClr val="2F456C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endParaRPr dirty="0">
              <a:solidFill>
                <a:srgbClr val="2F456C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6643ED-3270-4172-9CE0-420B26F4B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574" y="690473"/>
            <a:ext cx="1032872" cy="158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F6D88BBC-C25C-4174-9BC0-94EE8855EA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96" t="9347" r="20798" b="13013"/>
          <a:stretch/>
        </p:blipFill>
        <p:spPr>
          <a:xfrm>
            <a:off x="6430925" y="3323839"/>
            <a:ext cx="1853920" cy="140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036A94-8746-455D-8623-40D45D5BE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4056" y="1483078"/>
            <a:ext cx="1056806" cy="158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159;p33">
            <a:extLst>
              <a:ext uri="{FF2B5EF4-FFF2-40B4-BE49-F238E27FC236}">
                <a16:creationId xmlns:a16="http://schemas.microsoft.com/office/drawing/2014/main" id="{898A05D0-88FB-47AC-B818-018FC52449D9}"/>
              </a:ext>
            </a:extLst>
          </p:cNvPr>
          <p:cNvSpPr txBox="1"/>
          <p:nvPr/>
        </p:nvSpPr>
        <p:spPr>
          <a:xfrm>
            <a:off x="276857" y="149860"/>
            <a:ext cx="8744302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B822C"/>
              </a:buClr>
              <a:buSzPts val="3600"/>
            </a:pPr>
            <a:r>
              <a:rPr lang="fr" sz="3600" b="1" dirty="0">
                <a:solidFill>
                  <a:srgbClr val="FB822C"/>
                </a:solidFill>
                <a:latin typeface="Advent Pro"/>
                <a:sym typeface="Advent Pro"/>
              </a:rPr>
              <a:t>Supports pour l’intégration dans le mouvement</a:t>
            </a:r>
            <a:endParaRPr sz="11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1CA30DB-795C-4735-A7B8-F51600C425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6</a:t>
            </a:fld>
            <a:endParaRPr lang="fr-FR"/>
          </a:p>
        </p:txBody>
      </p:sp>
      <p:cxnSp>
        <p:nvCxnSpPr>
          <p:cNvPr id="10" name="Google Shape;229;p43">
            <a:extLst>
              <a:ext uri="{FF2B5EF4-FFF2-40B4-BE49-F238E27FC236}">
                <a16:creationId xmlns:a16="http://schemas.microsoft.com/office/drawing/2014/main" id="{0F8E0E6C-DD91-468B-A3DE-6378551DB90B}"/>
              </a:ext>
            </a:extLst>
          </p:cNvPr>
          <p:cNvCxnSpPr/>
          <p:nvPr/>
        </p:nvCxnSpPr>
        <p:spPr>
          <a:xfrm>
            <a:off x="814451" y="824280"/>
            <a:ext cx="727800" cy="0"/>
          </a:xfrm>
          <a:prstGeom prst="straightConnector1">
            <a:avLst/>
          </a:prstGeom>
          <a:noFill/>
          <a:ln w="19050" cap="flat" cmpd="sng">
            <a:solidFill>
              <a:srgbClr val="FA822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0DB42144-BF79-42F4-AA1A-DB1FC481B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39353">
            <a:off x="5994421" y="929515"/>
            <a:ext cx="1235539" cy="1556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9" name="Google Shape;12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556002"/>
            <a:ext cx="9144000" cy="158520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9"/>
          <p:cNvSpPr txBox="1"/>
          <p:nvPr/>
        </p:nvSpPr>
        <p:spPr>
          <a:xfrm>
            <a:off x="195245" y="800732"/>
            <a:ext cx="6405581" cy="233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sz="1300" dirty="0">
              <a:solidFill>
                <a:srgbClr val="2F456C"/>
              </a:solidFill>
              <a:latin typeface="Advent Pro" panose="020B0604020202020204" charset="0"/>
            </a:endParaRPr>
          </a:p>
          <a:p>
            <a:pPr marL="549267" indent="-285750">
              <a:buClr>
                <a:srgbClr val="2F456C"/>
              </a:buClr>
              <a:buSzPts val="1400"/>
              <a:buFont typeface="Wingdings" panose="05000000000000000000" pitchFamily="2" charset="2"/>
              <a:buChar char="v"/>
            </a:pP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Advent Pro" panose="020B0604020202020204" charset="0"/>
                <a:sym typeface="Source Sans Pro Black"/>
              </a:rPr>
              <a:t>La revue des EDC </a:t>
            </a:r>
            <a:r>
              <a:rPr lang="fr-FR" sz="1600" b="1" i="1" dirty="0">
                <a:solidFill>
                  <a:schemeClr val="accent1">
                    <a:lumMod val="75000"/>
                  </a:schemeClr>
                </a:solidFill>
                <a:latin typeface="Advent Pro" panose="020B0604020202020204" charset="0"/>
                <a:sym typeface="Source Sans Pro Black"/>
              </a:rPr>
              <a:t>Dirigeants chrétiens</a:t>
            </a:r>
          </a:p>
          <a:p>
            <a:pPr marL="541338">
              <a:buClr>
                <a:srgbClr val="2F456C"/>
              </a:buClr>
              <a:buSzPts val="1400"/>
            </a:pPr>
            <a:r>
              <a:rPr lang="fr-FR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dvent Pro" panose="020B0604020202020204" charset="0"/>
                <a:sym typeface="Source Sans Pro Black"/>
              </a:rPr>
              <a:t>Tous les 2 mois</a:t>
            </a:r>
          </a:p>
          <a:p>
            <a:pPr marL="549267" indent="-285750">
              <a:buClr>
                <a:srgbClr val="2F456C"/>
              </a:buClr>
              <a:buSzPts val="1400"/>
              <a:buFont typeface="Wingdings" panose="05000000000000000000" pitchFamily="2" charset="2"/>
              <a:buChar char="v"/>
            </a:pPr>
            <a:endParaRPr lang="fr-FR" sz="1600" dirty="0">
              <a:solidFill>
                <a:srgbClr val="2F456C"/>
              </a:solidFill>
              <a:latin typeface="Advent Pro" panose="020B0604020202020204" charset="0"/>
              <a:sym typeface="Source Sans Pro Black"/>
            </a:endParaRPr>
          </a:p>
          <a:p>
            <a:pPr marL="549267" indent="-285750">
              <a:buClr>
                <a:srgbClr val="2F456C"/>
              </a:buClr>
              <a:buSzPts val="1400"/>
              <a:buFont typeface="Wingdings" panose="05000000000000000000" pitchFamily="2" charset="2"/>
              <a:buChar char="v"/>
            </a:pP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Advent Pro" panose="020B0604020202020204" charset="0"/>
              </a:rPr>
              <a:t>La newsletter régionale « Rendez-vous des EDC »</a:t>
            </a:r>
            <a:r>
              <a:rPr lang="fr-FR" sz="1600" dirty="0">
                <a:solidFill>
                  <a:srgbClr val="2F456C"/>
                </a:solidFill>
                <a:latin typeface="Advent Pro" panose="020B0604020202020204" charset="0"/>
              </a:rPr>
              <a:t> </a:t>
            </a:r>
          </a:p>
          <a:p>
            <a:pPr marL="541337">
              <a:buClr>
                <a:srgbClr val="2F456C"/>
              </a:buClr>
              <a:buSzPts val="1400"/>
            </a:pPr>
            <a:r>
              <a:rPr lang="fr-FR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dvent Pro" panose="020B0604020202020204" charset="0"/>
              </a:rPr>
              <a:t>Chaque mois</a:t>
            </a:r>
            <a:endParaRPr lang="fr-FR" sz="1600" dirty="0">
              <a:solidFill>
                <a:srgbClr val="2F456C"/>
              </a:solidFill>
              <a:latin typeface="Advent Pro" panose="020B0604020202020204" charset="0"/>
              <a:ea typeface="Source Sans Pro Black"/>
              <a:cs typeface="Source Sans Pro Black"/>
              <a:sym typeface="Source Sans Pro Black"/>
            </a:endParaRPr>
          </a:p>
          <a:p>
            <a:pPr marL="549267" indent="-285750">
              <a:buClr>
                <a:srgbClr val="2F456C"/>
              </a:buClr>
              <a:buSzPts val="1400"/>
              <a:buFont typeface="Wingdings" panose="05000000000000000000" pitchFamily="2" charset="2"/>
              <a:buChar char="v"/>
            </a:pPr>
            <a:endParaRPr lang="fr-FR" sz="1600" u="sng" dirty="0">
              <a:solidFill>
                <a:srgbClr val="2F456C"/>
              </a:solidFill>
              <a:latin typeface="Advent Pro" panose="020B0604020202020204" charset="0"/>
              <a:ea typeface="Source Sans Pro Black"/>
              <a:cs typeface="Source Sans Pro Black"/>
              <a:sym typeface="Source Sans Pro Black"/>
            </a:endParaRPr>
          </a:p>
          <a:p>
            <a:pPr marL="549267" indent="-285750">
              <a:buClr>
                <a:srgbClr val="2F456C"/>
              </a:buClr>
              <a:buSzPts val="1400"/>
              <a:buFont typeface="Wingdings" panose="05000000000000000000" pitchFamily="2" charset="2"/>
              <a:buChar char="v"/>
            </a:pPr>
            <a:r>
              <a:rPr lang="fr" sz="1600" b="1" dirty="0">
                <a:solidFill>
                  <a:schemeClr val="accent1">
                    <a:lumMod val="75000"/>
                  </a:schemeClr>
                </a:solidFill>
                <a:latin typeface="Advent Pro" panose="020B0604020202020204" charset="0"/>
              </a:rPr>
              <a:t>La newsletter nationale « Infos des EDC </a:t>
            </a:r>
            <a:r>
              <a:rPr lang="fr" sz="1600" dirty="0">
                <a:solidFill>
                  <a:schemeClr val="accent1">
                    <a:lumMod val="75000"/>
                  </a:schemeClr>
                </a:solidFill>
                <a:latin typeface="Advent Pro" panose="020B0604020202020204" charset="0"/>
              </a:rPr>
              <a:t>»</a:t>
            </a:r>
            <a:br>
              <a:rPr lang="fr" sz="1600" dirty="0">
                <a:solidFill>
                  <a:srgbClr val="2F456C"/>
                </a:solidFill>
                <a:latin typeface="Advent Pro" panose="020B0604020202020204" charset="0"/>
              </a:rPr>
            </a:br>
            <a:r>
              <a:rPr lang="fr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dvent Pro" panose="020B0604020202020204" charset="0"/>
              </a:rPr>
              <a:t>Chaque mois</a:t>
            </a:r>
          </a:p>
          <a:p>
            <a:pPr marL="549267" indent="-285750">
              <a:buClr>
                <a:srgbClr val="2F456C"/>
              </a:buClr>
              <a:buSzPts val="1400"/>
              <a:buFont typeface="Wingdings" panose="05000000000000000000" pitchFamily="2" charset="2"/>
              <a:buChar char="v"/>
            </a:pPr>
            <a:endParaRPr lang="fr" sz="1600" i="1" dirty="0">
              <a:solidFill>
                <a:srgbClr val="00B050"/>
              </a:solidFill>
              <a:latin typeface="Advent Pro" panose="020B060402020202020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EA5DB31-24D2-4F1C-A38D-6C9E6F2EC3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418" t="-2413" r="2418" b="24818"/>
          <a:stretch/>
        </p:blipFill>
        <p:spPr>
          <a:xfrm>
            <a:off x="6312224" y="2868354"/>
            <a:ext cx="940105" cy="176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98B983-099F-40A9-8E26-21779DA7DA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" r="1662" b="43398"/>
          <a:stretch/>
        </p:blipFill>
        <p:spPr>
          <a:xfrm>
            <a:off x="7403543" y="2904553"/>
            <a:ext cx="996551" cy="176685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F2D9B36-ED12-44E4-AF7B-9AA553896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8923">
            <a:off x="7066096" y="800730"/>
            <a:ext cx="1321799" cy="1670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4464281-F2A0-4D4B-B76C-53222BDDD1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43A1028-9537-4AC7-8C63-CB40782F298F}"/>
              </a:ext>
            </a:extLst>
          </p:cNvPr>
          <p:cNvSpPr txBox="1"/>
          <p:nvPr/>
        </p:nvSpPr>
        <p:spPr>
          <a:xfrm>
            <a:off x="405753" y="87244"/>
            <a:ext cx="7654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3600" b="1" dirty="0">
                <a:solidFill>
                  <a:srgbClr val="FB822C"/>
                </a:solidFill>
                <a:latin typeface="Advent Pro"/>
              </a:rPr>
              <a:t>Les ressources envoyées pendant l’année</a:t>
            </a:r>
          </a:p>
        </p:txBody>
      </p:sp>
      <p:cxnSp>
        <p:nvCxnSpPr>
          <p:cNvPr id="4" name="Google Shape;229;p43">
            <a:extLst>
              <a:ext uri="{FF2B5EF4-FFF2-40B4-BE49-F238E27FC236}">
                <a16:creationId xmlns:a16="http://schemas.microsoft.com/office/drawing/2014/main" id="{ACC1B85A-D84D-9838-45EC-F3247CF9F6CF}"/>
              </a:ext>
            </a:extLst>
          </p:cNvPr>
          <p:cNvCxnSpPr/>
          <p:nvPr/>
        </p:nvCxnSpPr>
        <p:spPr>
          <a:xfrm>
            <a:off x="814451" y="824280"/>
            <a:ext cx="727800" cy="0"/>
          </a:xfrm>
          <a:prstGeom prst="straightConnector1">
            <a:avLst/>
          </a:prstGeom>
          <a:noFill/>
          <a:ln w="19050" cap="flat" cmpd="sng">
            <a:solidFill>
              <a:srgbClr val="FA822B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738572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93677530-08B1-B1E0-5599-5341E7623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293" y="1031591"/>
            <a:ext cx="3070697" cy="214704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EA28102-CC5E-9932-9521-7BF0AF1E5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435" y="2932993"/>
            <a:ext cx="1680850" cy="1606579"/>
          </a:xfrm>
          <a:prstGeom prst="rect">
            <a:avLst/>
          </a:prstGeom>
        </p:spPr>
      </p:pic>
      <p:pic>
        <p:nvPicPr>
          <p:cNvPr id="129" name="Google Shape;129;p29"/>
          <p:cNvPicPr preferRelativeResize="0"/>
          <p:nvPr/>
        </p:nvPicPr>
        <p:blipFill rotWithShape="1">
          <a:blip r:embed="rId5">
            <a:alphaModFix/>
          </a:blip>
          <a:srcRect t="59228"/>
          <a:stretch/>
        </p:blipFill>
        <p:spPr>
          <a:xfrm>
            <a:off x="0" y="4494880"/>
            <a:ext cx="9144000" cy="6463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4464281-F2A0-4D4B-B76C-53222BDDD1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43A1028-9537-4AC7-8C63-CB40782F298F}"/>
              </a:ext>
            </a:extLst>
          </p:cNvPr>
          <p:cNvSpPr txBox="1"/>
          <p:nvPr/>
        </p:nvSpPr>
        <p:spPr>
          <a:xfrm>
            <a:off x="405753" y="87244"/>
            <a:ext cx="7654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3600" b="1" dirty="0">
                <a:solidFill>
                  <a:srgbClr val="FB822C"/>
                </a:solidFill>
                <a:latin typeface="Advent Pro"/>
              </a:rPr>
              <a:t>Les EDC en chiffres en 2023</a:t>
            </a:r>
          </a:p>
        </p:txBody>
      </p:sp>
      <p:cxnSp>
        <p:nvCxnSpPr>
          <p:cNvPr id="4" name="Google Shape;229;p43">
            <a:extLst>
              <a:ext uri="{FF2B5EF4-FFF2-40B4-BE49-F238E27FC236}">
                <a16:creationId xmlns:a16="http://schemas.microsoft.com/office/drawing/2014/main" id="{ACC1B85A-D84D-9838-45EC-F3247CF9F6CF}"/>
              </a:ext>
            </a:extLst>
          </p:cNvPr>
          <p:cNvCxnSpPr/>
          <p:nvPr/>
        </p:nvCxnSpPr>
        <p:spPr>
          <a:xfrm>
            <a:off x="814451" y="824280"/>
            <a:ext cx="727800" cy="0"/>
          </a:xfrm>
          <a:prstGeom prst="straightConnector1">
            <a:avLst/>
          </a:prstGeom>
          <a:noFill/>
          <a:ln w="19050" cap="flat" cmpd="sng">
            <a:solidFill>
              <a:srgbClr val="FA822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AA3C0B63-DA3B-FB2C-3604-34FF4D8EB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862" y="2272743"/>
            <a:ext cx="2342366" cy="16065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28FE403-01A7-E05A-BF21-27858ACDBC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11" y="914986"/>
            <a:ext cx="2662269" cy="135775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E9F15F7-0E6F-B4BA-8ED4-36C9F9E34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4217" y="1180152"/>
            <a:ext cx="2419116" cy="115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3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9"/>
          <p:cNvPicPr preferRelativeResize="0"/>
          <p:nvPr/>
        </p:nvPicPr>
        <p:blipFill rotWithShape="1">
          <a:blip r:embed="rId3">
            <a:alphaModFix/>
          </a:blip>
          <a:srcRect t="59228"/>
          <a:stretch/>
        </p:blipFill>
        <p:spPr>
          <a:xfrm>
            <a:off x="0" y="4494880"/>
            <a:ext cx="9144000" cy="6463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4464281-F2A0-4D4B-B76C-53222BDDD1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43A1028-9537-4AC7-8C63-CB40782F298F}"/>
              </a:ext>
            </a:extLst>
          </p:cNvPr>
          <p:cNvSpPr txBox="1"/>
          <p:nvPr/>
        </p:nvSpPr>
        <p:spPr>
          <a:xfrm>
            <a:off x="405753" y="87244"/>
            <a:ext cx="7654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3600" b="1" dirty="0">
                <a:solidFill>
                  <a:srgbClr val="FB822C"/>
                </a:solidFill>
                <a:latin typeface="Advent Pro"/>
              </a:rPr>
              <a:t>Les EDC PARIS en chiffres en 2023</a:t>
            </a:r>
          </a:p>
        </p:txBody>
      </p:sp>
      <p:cxnSp>
        <p:nvCxnSpPr>
          <p:cNvPr id="4" name="Google Shape;229;p43">
            <a:extLst>
              <a:ext uri="{FF2B5EF4-FFF2-40B4-BE49-F238E27FC236}">
                <a16:creationId xmlns:a16="http://schemas.microsoft.com/office/drawing/2014/main" id="{ACC1B85A-D84D-9838-45EC-F3247CF9F6CF}"/>
              </a:ext>
            </a:extLst>
          </p:cNvPr>
          <p:cNvCxnSpPr/>
          <p:nvPr/>
        </p:nvCxnSpPr>
        <p:spPr>
          <a:xfrm>
            <a:off x="814451" y="824280"/>
            <a:ext cx="727800" cy="0"/>
          </a:xfrm>
          <a:prstGeom prst="straightConnector1">
            <a:avLst/>
          </a:prstGeom>
          <a:noFill/>
          <a:ln w="19050" cap="flat" cmpd="sng">
            <a:solidFill>
              <a:srgbClr val="FA822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AB292E79-307D-895C-5399-88C8FB017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53" y="2192658"/>
            <a:ext cx="2600688" cy="1971950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41C0F67E-5395-3B2F-AE0F-7D42C83130CE}"/>
              </a:ext>
            </a:extLst>
          </p:cNvPr>
          <p:cNvGrpSpPr/>
          <p:nvPr/>
        </p:nvGrpSpPr>
        <p:grpSpPr>
          <a:xfrm>
            <a:off x="3092235" y="1124262"/>
            <a:ext cx="3131120" cy="2054371"/>
            <a:chOff x="3092235" y="1124262"/>
            <a:chExt cx="3131120" cy="2054371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588823C-FE9F-95DE-E999-5F07D9FC1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432"/>
            <a:stretch/>
          </p:blipFill>
          <p:spPr>
            <a:xfrm>
              <a:off x="3092235" y="1206682"/>
              <a:ext cx="3045326" cy="1971951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A52F6F5-94A1-A814-865F-75B46DE7EFA4}"/>
                </a:ext>
              </a:extLst>
            </p:cNvPr>
            <p:cNvSpPr/>
            <p:nvPr/>
          </p:nvSpPr>
          <p:spPr>
            <a:xfrm>
              <a:off x="5838669" y="1124262"/>
              <a:ext cx="384686" cy="404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AAC5258D-0F9A-61FD-1ED0-611040FBC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844" y="2923203"/>
            <a:ext cx="1560479" cy="138260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4123AEB-774A-30B6-A2AB-E9BA738D79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9877" y="1080874"/>
            <a:ext cx="2167278" cy="8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5472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644</Words>
  <Application>Microsoft Office PowerPoint</Application>
  <PresentationFormat>Affichage à l'écran (16:9)</PresentationFormat>
  <Paragraphs>128</Paragraphs>
  <Slides>13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Source Sans Pro Black</vt:lpstr>
      <vt:lpstr>Source Sans Pro</vt:lpstr>
      <vt:lpstr>Advent Pro</vt:lpstr>
      <vt:lpstr>Arial</vt:lpstr>
      <vt:lpstr>Calibri</vt:lpstr>
      <vt:lpstr>Wingdings</vt:lpstr>
      <vt:lpstr>Simple Light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Jean-Baptiste Prost</dc:creator>
  <cp:lastModifiedBy>Cécile de Lorgeril</cp:lastModifiedBy>
  <cp:revision>4</cp:revision>
  <dcterms:modified xsi:type="dcterms:W3CDTF">2023-03-13T14:08:48Z</dcterms:modified>
</cp:coreProperties>
</file>