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DataLst>
    <p:tags r:id="rId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FB317-B637-436F-979F-9DC993204C4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3AFD5-A7DC-4F11-8E7C-9009CDE3239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01EF0-4C24-82FF-0608-E74492FBA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4D3C93-AD73-0012-7B0C-5164A5C1F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2BF45-82FE-32EC-9841-82F0978F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BFA79D-6DC0-5F62-710C-7E4BF62F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FEDDB-8907-1830-9D11-06BB62CD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0532D-18B5-18BC-296F-E5390C1C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59807D-EEEC-9012-D237-492A652A7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6D7618-EB1A-8543-1158-842040A4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322C9-39F1-F19D-E4A9-43F3E50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B0A305-C3D7-5D58-19FF-521DB1F1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4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BA3E6D-4201-E72B-D944-41317311E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311C86-0E82-6CA5-7710-8E7A5D4AB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37D520-B306-CAB4-1D44-1CFB37DD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7F48F-450D-F47B-8767-EC0ED078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E7EE54-9B14-597F-9F5E-43A80971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1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D25AE-92A5-CC6E-D586-29D73DA3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059A3-0490-6A71-A091-3BF74DB50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50A09F-0584-15DE-0ADB-60108EEA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917423-672B-9AFE-F8FF-53E48397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501E0-BFAA-2869-55CF-900AE20C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3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4675E-C557-4F81-D739-D0CBD418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16D68B-34FA-0E3C-58AC-2908433C7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621D4-A64E-67C2-534B-A93A8AE3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B4AF7-8A6E-3910-7A6C-6A9319BB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004F1E-5938-2F06-8A1B-7CF9AAF7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7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70DDF-4F71-20BC-F333-7600FBAB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38DFDC-E8DF-1AFB-B75D-0AAF80C03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9A6536-8ADB-5C6E-0205-F3E1B7690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EE30DE-18C4-9738-5128-3B57EC06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C191A8-91C1-13D0-1698-FE1DC108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F24B2D-2803-A855-9DE2-74BC96E1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474BB-0C04-7137-C975-3870E6F8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FC007-FC1A-191D-D959-C8A90335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6FC938-CF57-52D8-C573-6B311315E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908DBF-1B2C-A8B5-CCF8-191FB2DE6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94544A-45D5-405F-A4C7-D8B09A7B1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67255A-382C-B5CA-1846-350748E7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80BB24-8F6A-437D-51B8-D32D56F0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88ED29-8AF2-6F3B-4B49-EA22C1C2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0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EDF93-C072-DF82-A332-34BC90C9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2FD810-A971-F7A4-3DE5-2B9BCBA8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D66A12-B306-714A-448F-8DE6D083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75E983-8BC5-54BF-24AC-52D1C529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F97753-BF4E-65D4-F1F5-FCA6E4C7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3C32EC-CF32-DF0C-D9C3-73537652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1264E5-011D-B7E7-0514-2D457176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8F63F-E5B5-AAD3-3054-7E39EA7B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55C906-1000-D8A4-F636-D9F9CAEB8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DB8D09-E828-5D7E-3FE8-80D10EEAF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57DB59-79B1-EC6F-BA72-DB3054A5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244725-996D-FB64-06B1-4F122BAD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82E9C3-AF08-DCF3-C848-7707D22F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4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2D120-6BB5-6E60-C16F-EB7D3E35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CDB87C-F139-DC98-F4E3-C6D5A823D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3FACE9-35C7-F240-2103-666BB60AD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E09B73-5A38-AFDA-5031-BFDE19AA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C935FF-0DFC-8BAD-FDC0-43F009D2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DE0AC6-886D-482B-EDAD-19C20EC5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BDD25FC-5EED-95E4-AF42-9652A1D73B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965639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4" imgW="415" imgH="416" progId="TCLayout.ActiveDocument.1">
                  <p:embed/>
                </p:oleObj>
              </mc:Choice>
              <mc:Fallback>
                <p:oleObj name="Diapositive think-cell" r:id="rId1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DAB25A-3FF0-7861-3F80-FE4175B6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E92442-84DD-4CB9-53CB-CFC2F8830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33CB18-D7B1-C001-DC19-2B5FFB84C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DBB4-F2CF-4D95-AC97-B01D6DDA2DFA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F6DAE0-0588-8737-28FB-4E98C8A68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2CC4A0-2F85-AA25-1F58-C43570621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C1DC-3692-4836-8FF3-242354AD73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e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26EE376-A8BB-19C7-2DB6-F311BFF4478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7907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15" imgH="416" progId="TCLayout.ActiveDocument.1">
                  <p:embed/>
                </p:oleObj>
              </mc:Choice>
              <mc:Fallback>
                <p:oleObj name="Diapositive think-cell" r:id="rId3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120AB427-A065-83BA-9B09-B7B3AEB7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59" y="1322489"/>
            <a:ext cx="5817031" cy="437127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4E9C6F0-3A19-72DC-21F4-9111F188AD61}"/>
              </a:ext>
            </a:extLst>
          </p:cNvPr>
          <p:cNvSpPr txBox="1"/>
          <p:nvPr/>
        </p:nvSpPr>
        <p:spPr>
          <a:xfrm>
            <a:off x="6586659" y="2710870"/>
            <a:ext cx="5446684" cy="1493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/>
              <a:t>Allez</a:t>
            </a:r>
            <a:r>
              <a:rPr lang="en-US" sz="3200" b="1" i="1" dirty="0"/>
              <a:t> sur les places et les parvis</a:t>
            </a:r>
            <a:br>
              <a:rPr lang="en-US" sz="3200" b="1" i="1" dirty="0"/>
            </a:br>
            <a:r>
              <a:rPr lang="en-US" sz="3200" b="1" i="1" dirty="0"/>
              <a:t> y </a:t>
            </a:r>
            <a:r>
              <a:rPr lang="en-US" sz="3200" b="1" i="1" dirty="0" err="1"/>
              <a:t>chercher</a:t>
            </a:r>
            <a:r>
              <a:rPr lang="en-US" sz="3200" b="1" i="1" dirty="0"/>
              <a:t> des </a:t>
            </a:r>
            <a:r>
              <a:rPr lang="en-US" sz="3200" b="1" i="1" dirty="0" err="1"/>
              <a:t>amis</a:t>
            </a:r>
            <a:r>
              <a:rPr lang="en-US" sz="32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91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5390034-AB93-B134-6CAB-C8B9B3F144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569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15" imgH="416" progId="TCLayout.ActiveDocument.1">
                  <p:embed/>
                </p:oleObj>
              </mc:Choice>
              <mc:Fallback>
                <p:oleObj name="Diapositive think-cell" r:id="rId3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18686831-84E3-F6C8-849D-FDB48573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5" y="-41273"/>
            <a:ext cx="11268362" cy="1325563"/>
          </a:xfrm>
        </p:spPr>
        <p:txBody>
          <a:bodyPr vert="horz">
            <a:normAutofit/>
          </a:bodyPr>
          <a:lstStyle/>
          <a:p>
            <a:r>
              <a:rPr lang="en-US" sz="3600" b="1" dirty="0"/>
              <a:t>3 étapes -  des équipes </a:t>
            </a:r>
            <a:r>
              <a:rPr lang="en-US" sz="3600" b="1" dirty="0" err="1"/>
              <a:t>mobilisées</a:t>
            </a:r>
            <a:r>
              <a:rPr lang="en-US" sz="3600" b="1" dirty="0"/>
              <a:t> – et ca </a:t>
            </a:r>
            <a:r>
              <a:rPr lang="en-US" sz="3600" b="1" dirty="0" err="1"/>
              <a:t>marche</a:t>
            </a:r>
            <a:r>
              <a:rPr lang="en-US" sz="3600" b="1" dirty="0"/>
              <a:t>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F89C787-8713-F6A8-89AE-1584A099FEBA}"/>
              </a:ext>
            </a:extLst>
          </p:cNvPr>
          <p:cNvSpPr txBox="1"/>
          <p:nvPr/>
        </p:nvSpPr>
        <p:spPr>
          <a:xfrm>
            <a:off x="166651" y="2368089"/>
            <a:ext cx="48446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Anticiper</a:t>
            </a:r>
            <a:r>
              <a:rPr lang="en-US" dirty="0"/>
              <a:t>: vis à vis </a:t>
            </a:r>
            <a:r>
              <a:rPr lang="en-US" dirty="0" err="1"/>
              <a:t>curés</a:t>
            </a:r>
            <a:r>
              <a:rPr lang="en-US" dirty="0"/>
              <a:t> et  équipes EDC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Annonce</a:t>
            </a:r>
            <a:r>
              <a:rPr lang="en-US" dirty="0"/>
              <a:t> dans la </a:t>
            </a:r>
            <a:r>
              <a:rPr lang="en-US" dirty="0" err="1"/>
              <a:t>feuille</a:t>
            </a:r>
            <a:r>
              <a:rPr lang="en-US" dirty="0"/>
              <a:t> </a:t>
            </a:r>
            <a:r>
              <a:rPr lang="en-US" dirty="0" err="1"/>
              <a:t>paroissiale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</a:t>
            </a:r>
            <a:r>
              <a:rPr lang="en-US" dirty="0" err="1"/>
              <a:t>annonces</a:t>
            </a:r>
            <a:r>
              <a:rPr lang="en-US" dirty="0"/>
              <a:t> fin de messes sur un 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 </a:t>
            </a:r>
            <a:r>
              <a:rPr lang="en-US" dirty="0" err="1"/>
              <a:t>annonces</a:t>
            </a:r>
            <a:r>
              <a:rPr lang="en-US" dirty="0"/>
              <a:t> </a:t>
            </a:r>
            <a:r>
              <a:rPr lang="en-US" dirty="0" err="1"/>
              <a:t>préparées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Plutot</a:t>
            </a:r>
            <a:r>
              <a:rPr lang="en-US" dirty="0"/>
              <a:t>  lues par  les plus </a:t>
            </a:r>
            <a:r>
              <a:rPr lang="en-US" dirty="0" err="1"/>
              <a:t>jeunes</a:t>
            </a:r>
            <a:r>
              <a:rPr lang="en-US" dirty="0"/>
              <a:t> et les femmes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Etre</a:t>
            </a:r>
            <a:r>
              <a:rPr lang="en-US" dirty="0"/>
              <a:t> </a:t>
            </a:r>
            <a:r>
              <a:rPr lang="en-US" dirty="0" err="1"/>
              <a:t>facilement</a:t>
            </a:r>
            <a:r>
              <a:rPr lang="en-US" dirty="0"/>
              <a:t> </a:t>
            </a:r>
            <a:r>
              <a:rPr lang="en-US" dirty="0" err="1"/>
              <a:t>repérables</a:t>
            </a:r>
            <a:r>
              <a:rPr lang="en-US" dirty="0"/>
              <a:t> à la sortie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Donner un date de reunion V&amp;V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Inviter et </a:t>
            </a:r>
            <a:r>
              <a:rPr lang="en-US" dirty="0" err="1"/>
              <a:t>relancer</a:t>
            </a:r>
            <a:r>
              <a:rPr lang="en-US" dirty="0"/>
              <a:t> </a:t>
            </a:r>
          </a:p>
        </p:txBody>
      </p:sp>
      <p:pic>
        <p:nvPicPr>
          <p:cNvPr id="2050" name="Picture 2" descr="création de logo de bâtiment d'église vecteur">
            <a:extLst>
              <a:ext uri="{FF2B5EF4-FFF2-40B4-BE49-F238E27FC236}">
                <a16:creationId xmlns:a16="http://schemas.microsoft.com/office/drawing/2014/main" id="{482875EE-A087-5563-B963-88730FE16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25573" r="-248" b="19623"/>
          <a:stretch/>
        </p:blipFill>
        <p:spPr bwMode="auto">
          <a:xfrm>
            <a:off x="77872" y="1204091"/>
            <a:ext cx="2312661" cy="12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D8BA70E-F14D-939D-B1A3-FEC2E14F3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295" y="5183858"/>
            <a:ext cx="1392550" cy="104644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E7721B2-778B-BF8E-8AAC-EB10B80BC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895" y="3878989"/>
            <a:ext cx="2410433" cy="1580741"/>
          </a:xfrm>
          <a:prstGeom prst="rect">
            <a:avLst/>
          </a:prstGeom>
        </p:spPr>
      </p:pic>
      <p:pic>
        <p:nvPicPr>
          <p:cNvPr id="2052" name="Picture 4" descr="Comment réussir l'entretien d'embauche ? | Cadres et Plus">
            <a:extLst>
              <a:ext uri="{FF2B5EF4-FFF2-40B4-BE49-F238E27FC236}">
                <a16:creationId xmlns:a16="http://schemas.microsoft.com/office/drawing/2014/main" id="{76662439-6B84-D8B4-9520-C46BBA5B8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8" r="23550"/>
          <a:stretch/>
        </p:blipFill>
        <p:spPr bwMode="auto">
          <a:xfrm>
            <a:off x="6754653" y="1872128"/>
            <a:ext cx="1435980" cy="135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DD63DC26-FE99-5707-8B66-9F803545520A}"/>
              </a:ext>
            </a:extLst>
          </p:cNvPr>
          <p:cNvSpPr txBox="1"/>
          <p:nvPr/>
        </p:nvSpPr>
        <p:spPr>
          <a:xfrm>
            <a:off x="1384066" y="1209959"/>
            <a:ext cx="9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40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EEA5257-65D4-5162-6523-7BB6AD836EE9}"/>
              </a:ext>
            </a:extLst>
          </p:cNvPr>
          <p:cNvSpPr txBox="1"/>
          <p:nvPr/>
        </p:nvSpPr>
        <p:spPr>
          <a:xfrm>
            <a:off x="3051227" y="4733634"/>
            <a:ext cx="9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20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151724C-FD73-A4DE-C3EA-638A7016FD4B}"/>
              </a:ext>
            </a:extLst>
          </p:cNvPr>
          <p:cNvSpPr txBox="1"/>
          <p:nvPr/>
        </p:nvSpPr>
        <p:spPr>
          <a:xfrm>
            <a:off x="7018253" y="1459343"/>
            <a:ext cx="9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15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4D1D395-EEE9-9407-B6AA-F1A675178FE9}"/>
              </a:ext>
            </a:extLst>
          </p:cNvPr>
          <p:cNvSpPr txBox="1"/>
          <p:nvPr/>
        </p:nvSpPr>
        <p:spPr>
          <a:xfrm>
            <a:off x="10098580" y="3449781"/>
            <a:ext cx="90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10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DEC57DC-C912-14E1-DD76-702FF38A9ED3}"/>
              </a:ext>
            </a:extLst>
          </p:cNvPr>
          <p:cNvSpPr txBox="1"/>
          <p:nvPr/>
        </p:nvSpPr>
        <p:spPr>
          <a:xfrm>
            <a:off x="4327641" y="5152855"/>
            <a:ext cx="3141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Venir</a:t>
            </a:r>
            <a:r>
              <a:rPr lang="en-US" dirty="0"/>
              <a:t> “ </a:t>
            </a:r>
            <a:r>
              <a:rPr lang="en-US" dirty="0" err="1"/>
              <a:t>en</a:t>
            </a:r>
            <a:r>
              <a:rPr lang="en-US" dirty="0"/>
              <a:t> force”: </a:t>
            </a:r>
            <a:br>
              <a:rPr lang="en-US" dirty="0"/>
            </a:br>
            <a:r>
              <a:rPr lang="en-US" dirty="0"/>
              <a:t>1 member pour 2 </a:t>
            </a:r>
            <a:r>
              <a:rPr lang="en-US" dirty="0" err="1"/>
              <a:t>candidats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Témoigner</a:t>
            </a:r>
            <a:r>
              <a:rPr lang="en-US" dirty="0"/>
              <a:t> et </a:t>
            </a:r>
            <a:r>
              <a:rPr lang="en-US" dirty="0" err="1"/>
              <a:t>discuter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Envoyer</a:t>
            </a:r>
            <a:r>
              <a:rPr lang="en-US" dirty="0"/>
              <a:t> la presentation V&amp;V</a:t>
            </a:r>
          </a:p>
        </p:txBody>
      </p:sp>
      <p:sp>
        <p:nvSpPr>
          <p:cNvPr id="37" name="Flèche : courbe vers la droite 36">
            <a:extLst>
              <a:ext uri="{FF2B5EF4-FFF2-40B4-BE49-F238E27FC236}">
                <a16:creationId xmlns:a16="http://schemas.microsoft.com/office/drawing/2014/main" id="{84DBF611-6A4B-9525-6FB9-D95BABF02429}"/>
              </a:ext>
            </a:extLst>
          </p:cNvPr>
          <p:cNvSpPr/>
          <p:nvPr/>
        </p:nvSpPr>
        <p:spPr>
          <a:xfrm rot="18749413">
            <a:off x="1308561" y="4975039"/>
            <a:ext cx="504195" cy="1589937"/>
          </a:xfrm>
          <a:prstGeom prst="curvedRightArrow">
            <a:avLst>
              <a:gd name="adj1" fmla="val 25000"/>
              <a:gd name="adj2" fmla="val 50000"/>
              <a:gd name="adj3" fmla="val 353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lèche : courbe vers la droite 37">
            <a:extLst>
              <a:ext uri="{FF2B5EF4-FFF2-40B4-BE49-F238E27FC236}">
                <a16:creationId xmlns:a16="http://schemas.microsoft.com/office/drawing/2014/main" id="{BA4CB4D3-E5D8-4599-DFF8-D8582A8A9211}"/>
              </a:ext>
            </a:extLst>
          </p:cNvPr>
          <p:cNvSpPr/>
          <p:nvPr/>
        </p:nvSpPr>
        <p:spPr>
          <a:xfrm rot="14330426">
            <a:off x="5809490" y="3383103"/>
            <a:ext cx="722444" cy="2278746"/>
          </a:xfrm>
          <a:prstGeom prst="curvedRightArrow">
            <a:avLst>
              <a:gd name="adj1" fmla="val 0"/>
              <a:gd name="adj2" fmla="val 59869"/>
              <a:gd name="adj3" fmla="val 715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lèche : courbe vers la droite 38">
            <a:extLst>
              <a:ext uri="{FF2B5EF4-FFF2-40B4-BE49-F238E27FC236}">
                <a16:creationId xmlns:a16="http://schemas.microsoft.com/office/drawing/2014/main" id="{FBB4185E-F144-4C27-CC50-215BDECB671D}"/>
              </a:ext>
            </a:extLst>
          </p:cNvPr>
          <p:cNvSpPr/>
          <p:nvPr/>
        </p:nvSpPr>
        <p:spPr>
          <a:xfrm rot="18749413">
            <a:off x="8046511" y="3474133"/>
            <a:ext cx="504195" cy="1589937"/>
          </a:xfrm>
          <a:prstGeom prst="curvedRightArrow">
            <a:avLst>
              <a:gd name="adj1" fmla="val 25000"/>
              <a:gd name="adj2" fmla="val 50000"/>
              <a:gd name="adj3" fmla="val 353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93F8B25-3F72-B436-D566-D60F187ED08F}"/>
              </a:ext>
            </a:extLst>
          </p:cNvPr>
          <p:cNvSpPr txBox="1"/>
          <p:nvPr/>
        </p:nvSpPr>
        <p:spPr>
          <a:xfrm>
            <a:off x="8257720" y="2192591"/>
            <a:ext cx="2182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to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Vrai</a:t>
            </a:r>
            <a:r>
              <a:rPr lang="en-US" dirty="0"/>
              <a:t> </a:t>
            </a:r>
            <a:r>
              <a:rPr lang="en-US" dirty="0" err="1"/>
              <a:t>discernement</a:t>
            </a:r>
            <a:endParaRPr lang="en-US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40540A2-E7C5-4803-BAC2-66A4ACE9007D}"/>
              </a:ext>
            </a:extLst>
          </p:cNvPr>
          <p:cNvSpPr txBox="1"/>
          <p:nvPr/>
        </p:nvSpPr>
        <p:spPr>
          <a:xfrm>
            <a:off x="9569287" y="5462275"/>
            <a:ext cx="168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</a:rPr>
              <a:t>C’est</a:t>
            </a:r>
            <a:r>
              <a:rPr lang="en-US" b="1" dirty="0">
                <a:solidFill>
                  <a:srgbClr val="00B050"/>
                </a:solidFill>
              </a:rPr>
              <a:t> parti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9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5390034-AB93-B134-6CAB-C8B9B3F144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8502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15" imgH="416" progId="TCLayout.ActiveDocument.1">
                  <p:embed/>
                </p:oleObj>
              </mc:Choice>
              <mc:Fallback>
                <p:oleObj name="Diapositive think-cell" r:id="rId3" imgW="415" imgH="41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390034-AB93-B134-6CAB-C8B9B3F144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18686831-84E3-F6C8-849D-FDB48573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5" y="69563"/>
            <a:ext cx="11268362" cy="1325563"/>
          </a:xfrm>
        </p:spPr>
        <p:txBody>
          <a:bodyPr vert="horz">
            <a:normAutofit/>
          </a:bodyPr>
          <a:lstStyle/>
          <a:p>
            <a:r>
              <a:rPr lang="en-US" sz="3600" b="1" dirty="0"/>
              <a:t>Des supports </a:t>
            </a:r>
            <a:r>
              <a:rPr lang="en-US" sz="3600" b="1" dirty="0" err="1"/>
              <a:t>prêts</a:t>
            </a:r>
            <a:r>
              <a:rPr lang="en-US" sz="3600" b="1" dirty="0"/>
              <a:t> à </a:t>
            </a:r>
            <a:r>
              <a:rPr lang="en-US" sz="3600" b="1" dirty="0" err="1"/>
              <a:t>l’emploi</a:t>
            </a:r>
            <a:endParaRPr lang="en-US" sz="3600" b="1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F89C787-8713-F6A8-89AE-1584A099FEBA}"/>
              </a:ext>
            </a:extLst>
          </p:cNvPr>
          <p:cNvSpPr txBox="1"/>
          <p:nvPr/>
        </p:nvSpPr>
        <p:spPr>
          <a:xfrm>
            <a:off x="3233127" y="1860085"/>
            <a:ext cx="418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err="1"/>
              <a:t>Annonce</a:t>
            </a:r>
            <a:r>
              <a:rPr lang="en-US" sz="2000" b="1" i="1" dirty="0"/>
              <a:t> dans la </a:t>
            </a:r>
            <a:r>
              <a:rPr lang="en-US" sz="2000" b="1" i="1" dirty="0" err="1"/>
              <a:t>feuille</a:t>
            </a:r>
            <a:r>
              <a:rPr lang="en-US" sz="2000" b="1" i="1" dirty="0"/>
              <a:t> </a:t>
            </a:r>
            <a:r>
              <a:rPr lang="en-US" sz="2000" b="1" i="1" dirty="0" err="1"/>
              <a:t>paroissiale</a:t>
            </a:r>
            <a:r>
              <a:rPr lang="en-US" sz="2000" b="1" i="1" dirty="0"/>
              <a:t>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40540A2-E7C5-4803-BAC2-66A4ACE9007D}"/>
              </a:ext>
            </a:extLst>
          </p:cNvPr>
          <p:cNvSpPr txBox="1"/>
          <p:nvPr/>
        </p:nvSpPr>
        <p:spPr>
          <a:xfrm>
            <a:off x="7763604" y="4235402"/>
            <a:ext cx="2426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err="1"/>
              <a:t>Présentation</a:t>
            </a:r>
            <a:r>
              <a:rPr lang="en-US" sz="2000" b="1" i="1" dirty="0"/>
              <a:t> V&amp;V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775BB4-A024-8D39-595D-9765F7A0082B}"/>
              </a:ext>
            </a:extLst>
          </p:cNvPr>
          <p:cNvSpPr txBox="1"/>
          <p:nvPr/>
        </p:nvSpPr>
        <p:spPr>
          <a:xfrm>
            <a:off x="365235" y="4995830"/>
            <a:ext cx="294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err="1"/>
              <a:t>Annonce</a:t>
            </a:r>
            <a:r>
              <a:rPr lang="en-US" sz="2000" b="1" i="1" dirty="0"/>
              <a:t>  fin de </a:t>
            </a:r>
            <a:r>
              <a:rPr lang="en-US" sz="2000" b="1" i="1" dirty="0" err="1"/>
              <a:t>messe</a:t>
            </a:r>
            <a:r>
              <a:rPr lang="en-US" sz="2000" b="1" i="1" dirty="0"/>
              <a:t>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02D3BE-ABE7-09FB-5308-3D17EF93F78C}"/>
              </a:ext>
            </a:extLst>
          </p:cNvPr>
          <p:cNvSpPr txBox="1"/>
          <p:nvPr/>
        </p:nvSpPr>
        <p:spPr>
          <a:xfrm>
            <a:off x="7112401" y="2778379"/>
            <a:ext cx="1578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kakemono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57DA80-2706-5496-5769-B9A8D7B98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02" y="1561992"/>
            <a:ext cx="2554053" cy="19155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3FC0D46-DFBF-65F7-AB07-72E738D2B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374" y="4205449"/>
            <a:ext cx="2313761" cy="2375907"/>
          </a:xfrm>
          <a:prstGeom prst="rect">
            <a:avLst/>
          </a:prstGeom>
        </p:spPr>
      </p:pic>
      <p:pic>
        <p:nvPicPr>
          <p:cNvPr id="15" name="Image 14" descr="Une image contenant texte, affiche, Publicité, capture d’écran&#10;&#10;Description générée automatiquement">
            <a:extLst>
              <a:ext uri="{FF2B5EF4-FFF2-40B4-BE49-F238E27FC236}">
                <a16:creationId xmlns:a16="http://schemas.microsoft.com/office/drawing/2014/main" id="{5CA6C8B6-7201-12C0-4D13-4B8B7D258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602" y="1255423"/>
            <a:ext cx="1814361" cy="23583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435DFA2-8ABF-B576-042E-863441069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1273" y="4715996"/>
            <a:ext cx="2103419" cy="160426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1BCD29D-8CB6-9B5E-84A9-E1AA300A8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2296" y="5365162"/>
            <a:ext cx="1775636" cy="13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6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CA3298-613E-230B-F136-1CE500F17F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47481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15" imgH="416" progId="TCLayout.ActiveDocument.1">
                  <p:embed/>
                </p:oleObj>
              </mc:Choice>
              <mc:Fallback>
                <p:oleObj name="Diapositive think-cell" r:id="rId3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73341ADF-650C-192E-F8BD-2AC030A55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801" y="1157063"/>
            <a:ext cx="7363891" cy="552291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64C60F3-4409-78F4-93B1-CB1490C3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5" y="-133634"/>
            <a:ext cx="11268362" cy="1325563"/>
          </a:xfrm>
        </p:spPr>
        <p:txBody>
          <a:bodyPr vert="horz">
            <a:normAutofit/>
          </a:bodyPr>
          <a:lstStyle/>
          <a:p>
            <a:r>
              <a:rPr lang="en-US" sz="3600" b="1" dirty="0" err="1"/>
              <a:t>Exemple</a:t>
            </a:r>
            <a:r>
              <a:rPr lang="en-US" sz="3600" b="1" dirty="0"/>
              <a:t> </a:t>
            </a:r>
            <a:r>
              <a:rPr lang="en-US" sz="3600" b="1" dirty="0" err="1"/>
              <a:t>d’annonce</a:t>
            </a:r>
            <a:r>
              <a:rPr lang="en-US" sz="3600" b="1" dirty="0"/>
              <a:t> dans la </a:t>
            </a:r>
            <a:r>
              <a:rPr lang="en-US" sz="3600" b="1" dirty="0" err="1"/>
              <a:t>feuille</a:t>
            </a:r>
            <a:r>
              <a:rPr lang="en-US" sz="3600" b="1" dirty="0"/>
              <a:t> </a:t>
            </a:r>
            <a:r>
              <a:rPr lang="en-US" sz="3600" b="1" dirty="0" err="1"/>
              <a:t>paroissiale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8639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CA3298-613E-230B-F136-1CE500F17F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1239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15" imgH="416" progId="TCLayout.ActiveDocument.1">
                  <p:embed/>
                </p:oleObj>
              </mc:Choice>
              <mc:Fallback>
                <p:oleObj name="Diapositive think-cell" r:id="rId3" imgW="415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CA3298-613E-230B-F136-1CE500F17F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9C0BE5A3-824F-E847-7E86-4CDF4EC82BF0}"/>
              </a:ext>
            </a:extLst>
          </p:cNvPr>
          <p:cNvSpPr txBox="1"/>
          <p:nvPr/>
        </p:nvSpPr>
        <p:spPr>
          <a:xfrm>
            <a:off x="3048000" y="421553"/>
            <a:ext cx="6096000" cy="6278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Trame d’annonce dite à la fin de la messe pour présenter les EDC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Je souhaite vous présenter le Mouvement des EDC : entrepreneurs et dirigeants Chrétiens</a:t>
            </a:r>
            <a:endParaRPr lang="fr-FR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sommes un mouvement œcuménique de 3700 membres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France qui s’adresse aux hommes et aux femmes chefs d’entreprise et cadres dirigeants. Il compte déjà quatre équipes à Neuilly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objectif est de mettre en cohérence notre vie professionnelle et notre vie de foi. 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travaillons, en équipe, en région, et en mouvement, à répondre à l’appel de l’Évangile dans notre vie quotidienne et dans l’exercice de nos responsabilités.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souhait est d’accueillir au sein de nos équipes des entrepreneurs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 dirigeants qui partagent le même objectif ; Pour ceux qui sont intéressés,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serons heureux d’échanger avec vous à la sortie de cette messe (sortie au fond de l’Eglise) pour vous présenter plus en détail notre Mouvement."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6E392F-B1D0-1CCF-D333-88328A4A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5" y="23384"/>
            <a:ext cx="11268362" cy="937198"/>
          </a:xfrm>
          <a:solidFill>
            <a:schemeClr val="bg1"/>
          </a:solidFill>
        </p:spPr>
        <p:txBody>
          <a:bodyPr vert="horz">
            <a:normAutofit/>
          </a:bodyPr>
          <a:lstStyle/>
          <a:p>
            <a:r>
              <a:rPr lang="en-US" sz="3600" b="1" dirty="0" err="1"/>
              <a:t>Exemple</a:t>
            </a:r>
            <a:r>
              <a:rPr lang="en-US" sz="3600" b="1" dirty="0"/>
              <a:t> de </a:t>
            </a:r>
            <a:r>
              <a:rPr lang="en-US" sz="3600" b="1" dirty="0" err="1"/>
              <a:t>trame</a:t>
            </a:r>
            <a:r>
              <a:rPr lang="en-US" sz="3600" b="1" dirty="0"/>
              <a:t> </a:t>
            </a:r>
            <a:r>
              <a:rPr lang="en-US" sz="3600" b="1" dirty="0" err="1"/>
              <a:t>d’annonce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fin de </a:t>
            </a:r>
            <a:r>
              <a:rPr lang="en-US" sz="3600" b="1" dirty="0" err="1"/>
              <a:t>messe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0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CA3298-613E-230B-F136-1CE500F17F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553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15" imgH="416" progId="TCLayout.ActiveDocument.1">
                  <p:embed/>
                </p:oleObj>
              </mc:Choice>
              <mc:Fallback>
                <p:oleObj name="Diapositive think-cell" r:id="rId3" imgW="415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CA3298-613E-230B-F136-1CE500F17F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E6E392F-B1D0-1CCF-D333-88328A4A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5" y="23384"/>
            <a:ext cx="11268362" cy="937198"/>
          </a:xfrm>
          <a:solidFill>
            <a:schemeClr val="bg1"/>
          </a:solidFill>
        </p:spPr>
        <p:txBody>
          <a:bodyPr vert="horz">
            <a:normAutofit/>
          </a:bodyPr>
          <a:lstStyle/>
          <a:p>
            <a:r>
              <a:rPr lang="en-US" sz="3600" b="1" dirty="0"/>
              <a:t>Et </a:t>
            </a:r>
            <a:r>
              <a:rPr lang="en-US" sz="3600" b="1" dirty="0" err="1"/>
              <a:t>vous</a:t>
            </a:r>
            <a:r>
              <a:rPr lang="en-US" sz="3600" b="1" dirty="0"/>
              <a:t> ? </a:t>
            </a:r>
            <a:r>
              <a:rPr lang="en-US" sz="36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C1E6D6-CF81-5A22-7FB7-85C9C8F47B4D}"/>
              </a:ext>
            </a:extLst>
          </p:cNvPr>
          <p:cNvSpPr txBox="1"/>
          <p:nvPr/>
        </p:nvSpPr>
        <p:spPr>
          <a:xfrm>
            <a:off x="1201127" y="1989394"/>
            <a:ext cx="3567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Vos  experiences </a:t>
            </a:r>
            <a:r>
              <a:rPr lang="en-US" sz="2000" b="1" i="1" dirty="0" err="1"/>
              <a:t>concrètes</a:t>
            </a:r>
            <a:r>
              <a:rPr lang="en-US" sz="2000" b="1" i="1" dirty="0"/>
              <a:t> 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0E13EC-B35C-918C-3C2F-DE0D23146A3A}"/>
              </a:ext>
            </a:extLst>
          </p:cNvPr>
          <p:cNvSpPr txBox="1"/>
          <p:nvPr/>
        </p:nvSpPr>
        <p:spPr>
          <a:xfrm>
            <a:off x="1090291" y="3218261"/>
            <a:ext cx="4479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Vos engagements pour 2024 – 2025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33E8DE-A25B-2F83-378E-B0A4A58A269D}"/>
              </a:ext>
            </a:extLst>
          </p:cNvPr>
          <p:cNvSpPr txBox="1"/>
          <p:nvPr/>
        </p:nvSpPr>
        <p:spPr>
          <a:xfrm>
            <a:off x="1242690" y="5134803"/>
            <a:ext cx="6094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20 </a:t>
            </a:r>
            <a:r>
              <a:rPr lang="en-US" sz="2000" i="1" dirty="0" err="1"/>
              <a:t>mn</a:t>
            </a:r>
            <a:r>
              <a:rPr lang="en-US" sz="2000" i="1" dirty="0"/>
              <a:t> de discussion – preparation </a:t>
            </a:r>
            <a:r>
              <a:rPr lang="en-US" sz="2000" i="1" dirty="0" err="1"/>
              <a:t>en</a:t>
            </a:r>
            <a:r>
              <a:rPr lang="en-US" sz="2000" i="1" dirty="0"/>
              <a:t> sous –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15 </a:t>
            </a:r>
            <a:r>
              <a:rPr lang="en-US" sz="2000" i="1" dirty="0" err="1"/>
              <a:t>mn</a:t>
            </a:r>
            <a:r>
              <a:rPr lang="en-US" sz="2000" i="1" dirty="0"/>
              <a:t> de restitution </a:t>
            </a:r>
            <a:r>
              <a:rPr lang="en-US" sz="2000" i="1" dirty="0" err="1"/>
              <a:t>en</a:t>
            </a:r>
            <a:r>
              <a:rPr lang="en-US" sz="2000" i="1" dirty="0"/>
              <a:t> </a:t>
            </a:r>
            <a:r>
              <a:rPr lang="en-US" sz="2000" i="1" dirty="0" err="1"/>
              <a:t>plénière</a:t>
            </a:r>
            <a:r>
              <a:rPr lang="en-US" sz="2000" i="1" dirty="0"/>
              <a:t>  </a:t>
            </a:r>
          </a:p>
        </p:txBody>
      </p:sp>
      <p:pic>
        <p:nvPicPr>
          <p:cNvPr id="3074" name="Picture 2" descr="Groupes">
            <a:extLst>
              <a:ext uri="{FF2B5EF4-FFF2-40B4-BE49-F238E27FC236}">
                <a16:creationId xmlns:a16="http://schemas.microsoft.com/office/drawing/2014/main" id="{69EFD051-3ABB-7A83-C9B9-5FBF7018E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1"/>
          <a:stretch/>
        </p:blipFill>
        <p:spPr bwMode="auto">
          <a:xfrm>
            <a:off x="7385052" y="4303853"/>
            <a:ext cx="1714500" cy="15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D9C53BB-5D72-8509-C035-B8CED50F8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49" y="5281982"/>
            <a:ext cx="2761972" cy="13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63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330</Words>
  <Application>Microsoft Office PowerPoint</Application>
  <PresentationFormat>Grand écran</PresentationFormat>
  <Paragraphs>43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Thème Office</vt:lpstr>
      <vt:lpstr>Diapositive think-cell</vt:lpstr>
      <vt:lpstr>Présentation PowerPoint</vt:lpstr>
      <vt:lpstr>3 étapes -  des équipes mobilisées – et ca marche </vt:lpstr>
      <vt:lpstr>Des supports prêts à l’emploi</vt:lpstr>
      <vt:lpstr>Exemple d’annonce dans la feuille paroissiale</vt:lpstr>
      <vt:lpstr>Exemple de trame d’annonce en fin de messe </vt:lpstr>
      <vt:lpstr>Et vous 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Laurence-Anne Parent</dc:creator>
  <cp:lastModifiedBy>Laurence-Anne Parent</cp:lastModifiedBy>
  <cp:revision>14</cp:revision>
  <dcterms:created xsi:type="dcterms:W3CDTF">2024-09-13T18:51:25Z</dcterms:created>
  <dcterms:modified xsi:type="dcterms:W3CDTF">2024-09-13T20:50:11Z</dcterms:modified>
</cp:coreProperties>
</file>