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3" r:id="rId5"/>
    <p:sldMasterId id="2147483685" r:id="rId6"/>
    <p:sldMasterId id="2147483697" r:id="rId7"/>
  </p:sldMasterIdLst>
  <p:notesMasterIdLst>
    <p:notesMasterId r:id="rId19"/>
  </p:notesMasterIdLst>
  <p:sldIdLst>
    <p:sldId id="258" r:id="rId8"/>
    <p:sldId id="340" r:id="rId9"/>
    <p:sldId id="356" r:id="rId10"/>
    <p:sldId id="345" r:id="rId11"/>
    <p:sldId id="346" r:id="rId12"/>
    <p:sldId id="353" r:id="rId13"/>
    <p:sldId id="357" r:id="rId14"/>
    <p:sldId id="349" r:id="rId15"/>
    <p:sldId id="350" r:id="rId16"/>
    <p:sldId id="358" r:id="rId17"/>
    <p:sldId id="267" r:id="rId18"/>
  </p:sldIdLst>
  <p:sldSz cx="12192000" cy="6858000"/>
  <p:notesSz cx="6889750" cy="1002188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cence 1" initials="L1" lastIdx="2" clrIdx="0">
    <p:extLst>
      <p:ext uri="{19B8F6BF-5375-455C-9EA6-DF929625EA0E}">
        <p15:presenceInfo xmlns:p15="http://schemas.microsoft.com/office/powerpoint/2012/main" userId="S::licence1@lesedc.org::f00548b9-8d33-4f52-871f-319d266d5d1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7635"/>
    <a:srgbClr val="22356D"/>
    <a:srgbClr val="EBAD37"/>
    <a:srgbClr val="4B8552"/>
    <a:srgbClr val="66B771"/>
    <a:srgbClr val="E84946"/>
    <a:srgbClr val="FFFCF5"/>
    <a:srgbClr val="B69319"/>
    <a:srgbClr val="FFD025"/>
    <a:srgbClr val="F5A9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B916B979-500B-CA46-B76A-334F2C740377}" type="datetimeFigureOut">
              <a:rPr lang="fr-FR" smtClean="0"/>
              <a:t>30/01/2024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3450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8975" y="4823034"/>
            <a:ext cx="5511800" cy="3946118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4C38C001-4D26-5847-985B-757CBAF97C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6874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cc9c4b25e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cc9c4b25e_0_4:notes"/>
          <p:cNvSpPr txBox="1">
            <a:spLocks noGrp="1"/>
          </p:cNvSpPr>
          <p:nvPr>
            <p:ph type="body" idx="1"/>
          </p:nvPr>
        </p:nvSpPr>
        <p:spPr>
          <a:xfrm>
            <a:off x="688975" y="4760397"/>
            <a:ext cx="5511800" cy="4509850"/>
          </a:xfrm>
          <a:prstGeom prst="rect">
            <a:avLst/>
          </a:prstGeom>
        </p:spPr>
        <p:txBody>
          <a:bodyPr spcFirstLastPara="1" wrap="square" lIns="96618" tIns="96618" rIns="96618" bIns="96618" anchor="t" anchorCtr="0">
            <a:noAutofit/>
          </a:bodyPr>
          <a:lstStyle/>
          <a:p>
            <a:r>
              <a:rPr lang="fr-FR" dirty="0"/>
              <a:t>Le CS fonctionne bien avec son président d’équipe. Le challenge est de trouver du temps pour entretenir ce lien.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91072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cc9c4b25e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cc9c4b25e_0_4:notes"/>
          <p:cNvSpPr txBox="1">
            <a:spLocks noGrp="1"/>
          </p:cNvSpPr>
          <p:nvPr>
            <p:ph type="body" idx="1"/>
          </p:nvPr>
        </p:nvSpPr>
        <p:spPr>
          <a:xfrm>
            <a:off x="688975" y="4760397"/>
            <a:ext cx="5511800" cy="4509850"/>
          </a:xfrm>
          <a:prstGeom prst="rect">
            <a:avLst/>
          </a:prstGeom>
        </p:spPr>
        <p:txBody>
          <a:bodyPr spcFirstLastPara="1" wrap="square" lIns="96618" tIns="96618" rIns="96618" bIns="96618" anchor="t" anchorCtr="0">
            <a:noAutofit/>
          </a:bodyPr>
          <a:lstStyle/>
          <a:p>
            <a:r>
              <a:rPr lang="fr-FR" dirty="0"/>
              <a:t>Le temps du thème pose problème car souvent trop peu de temps pour l’aborder de façon qualitative. </a:t>
            </a:r>
          </a:p>
          <a:p>
            <a:r>
              <a:rPr lang="fr-FR" dirty="0"/>
              <a:t>Le temps du tour de table est souvent long. </a:t>
            </a:r>
          </a:p>
        </p:txBody>
      </p:sp>
    </p:spTree>
    <p:extLst>
      <p:ext uri="{BB962C8B-B14F-4D97-AF65-F5344CB8AC3E}">
        <p14:creationId xmlns:p14="http://schemas.microsoft.com/office/powerpoint/2010/main" val="2767718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30.01.2024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0491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30.01.2024</a:t>
            </a:fld>
            <a:endParaRPr lang="de-D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0903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30.01.2024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2787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30.01.2024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21775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fr">
                <a:solidFill>
                  <a:srgbClr val="595959"/>
                </a:solidFill>
              </a:rPr>
              <a:pPr/>
              <a:t>‹N°›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7592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9E418D74-4F0B-3407-767E-7C60BA4DDE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1350D2E7-9CB8-DF72-B2C0-25C315781B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9B4B9C18-E3A3-9974-0552-03EDAA8D3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D5842-BA3A-9C42-AC5B-A788E05A166B}" type="datetimeFigureOut">
              <a:rPr lang="fr-FR" smtClean="0"/>
              <a:t>30/01/2024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6E82F144-B5A4-8BAB-7E40-E659B3A65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DC8BAFB5-5BE1-E968-E02C-6000C838C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C742-E2DC-D448-865E-E4DF371E6C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2434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39FFA11E-51D1-58BC-D62C-39F4AF3D5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F8AA10A9-021B-C12D-9C5C-C14CE245AE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2589D49F-B90B-481E-E5A8-3A8ED96B7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D5842-BA3A-9C42-AC5B-A788E05A166B}" type="datetimeFigureOut">
              <a:rPr lang="fr-FR" smtClean="0"/>
              <a:t>30/01/2024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7323D760-0B59-F523-D1AD-D01C6DCB8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0F321884-73E6-8BA3-BA97-754F63216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C742-E2DC-D448-865E-E4DF371E6C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07530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020EBB30-B8C2-02EC-C69A-44E314560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09722400-C6E7-4DC5-C8C5-7C3D8D4928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8B02C4DD-5696-DD71-1019-AA810884C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D5842-BA3A-9C42-AC5B-A788E05A166B}" type="datetimeFigureOut">
              <a:rPr lang="fr-FR" smtClean="0"/>
              <a:t>30/01/2024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C1F1BAB5-0BF6-9CD6-94B9-BE66F8E6F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B30564D8-7908-A617-EB80-84A019ADE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C742-E2DC-D448-865E-E4DF371E6C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10918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6C97F59B-D4E8-A94E-C77E-2C01A510D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A49EB976-FCFF-8BAE-7923-877B350454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98FE776A-8755-D87C-95CA-6169D0D2A8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F6F7ECB8-F9B9-A189-7912-A3E3E4397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D5842-BA3A-9C42-AC5B-A788E05A166B}" type="datetimeFigureOut">
              <a:rPr lang="fr-FR" smtClean="0"/>
              <a:t>30/01/2024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1DE34F9D-2CDE-8418-0228-DCA2E6DE0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CC3D3491-D7C9-19A7-27B9-D067A9D24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C742-E2DC-D448-865E-E4DF371E6C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09011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155029CF-F2D9-3B75-BC7A-FE04B3807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A81D5181-170C-73BE-6031-1EB12A6EF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74637215-2E33-0E62-BAC8-DCD6149AF2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A7D60696-1539-C7A8-8A34-4380CF5FC3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="" xmlns:a16="http://schemas.microsoft.com/office/drawing/2014/main" id="{1DAD8905-9B71-F2EB-F95F-B8C0D479C3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="" xmlns:a16="http://schemas.microsoft.com/office/drawing/2014/main" id="{BBA4955B-99C7-D95E-0CE0-ADE1C75CD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D5842-BA3A-9C42-AC5B-A788E05A166B}" type="datetimeFigureOut">
              <a:rPr lang="fr-FR" smtClean="0"/>
              <a:t>30/01/2024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="" xmlns:a16="http://schemas.microsoft.com/office/drawing/2014/main" id="{DA3D2154-453C-5531-EE6C-9F43805D6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="" xmlns:a16="http://schemas.microsoft.com/office/drawing/2014/main" id="{70A46C64-667E-8B9A-74B8-FB5D489CF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C742-E2DC-D448-865E-E4DF371E6C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01203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CAA7D0BF-A89F-825D-7926-04731E2E2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F3597AAA-0B42-8C70-536D-88EA4AFCC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D5842-BA3A-9C42-AC5B-A788E05A166B}" type="datetimeFigureOut">
              <a:rPr lang="fr-FR" smtClean="0"/>
              <a:t>30/01/2024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102BDD55-C96B-AC02-2984-35D2E6D81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6DC660EA-E531-D30B-CE9A-0970E1E4A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C742-E2DC-D448-865E-E4DF371E6C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7679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7AC24070-44F7-C03E-6BB7-4F6F834A5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92380"/>
            <a:ext cx="10798278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13F7145C-3EC1-AB13-F15E-824F69AA7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30.01.2024</a:t>
            </a:fld>
            <a:endParaRPr lang="de-D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FE088E2B-D7F9-95D8-C94B-692C513C6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8D1BEC53-DE07-82D6-25D1-9217E7F45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19455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="" xmlns:a16="http://schemas.microsoft.com/office/drawing/2014/main" id="{EA40FB41-AA26-4B1B-DED7-A12D20D20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D5842-BA3A-9C42-AC5B-A788E05A166B}" type="datetimeFigureOut">
              <a:rPr lang="fr-FR" smtClean="0"/>
              <a:t>30/01/2024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="" xmlns:a16="http://schemas.microsoft.com/office/drawing/2014/main" id="{CC95E1CE-7C09-C218-B7A2-D4D9E0691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00B16CF9-3C50-6473-68A1-6958DEE9C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C742-E2DC-D448-865E-E4DF371E6C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25413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642BADA-5AD7-5688-8954-4CFA3D814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7B449895-3E3E-6574-2FF5-7AB8019A4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CCD5EDFE-5CD3-46CD-9420-6BEFE4154E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B4920C94-CF84-9986-4162-7AF661116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D5842-BA3A-9C42-AC5B-A788E05A166B}" type="datetimeFigureOut">
              <a:rPr lang="fr-FR" smtClean="0"/>
              <a:t>30/01/2024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F4711EF7-F1D1-DA86-C268-72F3491BB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56A69D48-FBBA-BB61-468F-619E3229C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C742-E2DC-D448-865E-E4DF371E6C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09418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8A5D989-7CFC-8500-84AE-73EAD0D50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="" xmlns:a16="http://schemas.microsoft.com/office/drawing/2014/main" id="{C5D20792-AFA2-784A-1FB9-35E21AA42E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556D14DE-D3A0-820D-A8D3-4138558AF3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02A414A3-EFF4-877A-C4CA-F5AC43373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D5842-BA3A-9C42-AC5B-A788E05A166B}" type="datetimeFigureOut">
              <a:rPr lang="fr-FR" smtClean="0"/>
              <a:t>30/01/2024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533FFE50-C991-BD17-F3F9-0F1835C85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2B8A423B-B7B5-11E0-6D39-8D8A0C338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C742-E2DC-D448-865E-E4DF371E6C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42820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A9C5803B-5815-A35F-4645-1DF758D1C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="" xmlns:a16="http://schemas.microsoft.com/office/drawing/2014/main" id="{42C82072-B818-3506-BD4F-DFF1E7AFB8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AF04C30D-EF78-20C1-16ED-1E3F91BB0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D5842-BA3A-9C42-AC5B-A788E05A166B}" type="datetimeFigureOut">
              <a:rPr lang="fr-FR" smtClean="0"/>
              <a:t>30/01/2024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4E7677CE-AC40-971A-0008-D9EC53BCA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E955E7F2-DC4F-31B6-47FC-F74FAF71C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C742-E2DC-D448-865E-E4DF371E6C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22041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="" xmlns:a16="http://schemas.microsoft.com/office/drawing/2014/main" id="{BD965D99-690C-D651-3C96-9AFB61D275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="" xmlns:a16="http://schemas.microsoft.com/office/drawing/2014/main" id="{5A96B5F9-5563-34A8-EF85-BC12859786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8C016836-3EA0-EB5B-D163-F69F2D73A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D5842-BA3A-9C42-AC5B-A788E05A166B}" type="datetimeFigureOut">
              <a:rPr lang="fr-FR" smtClean="0"/>
              <a:t>30/01/2024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8112E5FE-A8C0-793E-906C-DF3F627A9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FB1A70D7-CB81-26E0-DF9A-2C11B8C70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C742-E2DC-D448-865E-E4DF371E6C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51518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9E418D74-4F0B-3407-767E-7C60BA4DDE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1350D2E7-9CB8-DF72-B2C0-25C315781B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9B4B9C18-E3A3-9974-0552-03EDAA8D3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D5842-BA3A-9C42-AC5B-A788E05A166B}" type="datetimeFigureOut">
              <a:rPr lang="fr-FR" smtClean="0"/>
              <a:t>30/01/2024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6E82F144-B5A4-8BAB-7E40-E659B3A65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DC8BAFB5-5BE1-E968-E02C-6000C838C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C742-E2DC-D448-865E-E4DF371E6C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93301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C3BC11EE-29B1-CC2D-10A0-77B028670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B7C16994-AA4C-AB24-674C-D6A204008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D5842-BA3A-9C42-AC5B-A788E05A166B}" type="datetimeFigureOut">
              <a:rPr lang="fr-FR" smtClean="0"/>
              <a:pPr/>
              <a:t>30/01/2024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CD47A7E7-F2E4-041F-FE47-D74334463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5505E2BA-3D67-350B-E493-38545861C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C742-E2DC-D448-865E-E4DF371E6C0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17340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39FFA11E-51D1-58BC-D62C-39F4AF3D5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F8AA10A9-021B-C12D-9C5C-C14CE245AE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2589D49F-B90B-481E-E5A8-3A8ED96B7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D5842-BA3A-9C42-AC5B-A788E05A166B}" type="datetimeFigureOut">
              <a:rPr lang="fr-FR" smtClean="0"/>
              <a:t>30/01/2024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7323D760-0B59-F523-D1AD-D01C6DCB8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0F321884-73E6-8BA3-BA97-754F63216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C742-E2DC-D448-865E-E4DF371E6C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70246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020EBB30-B8C2-02EC-C69A-44E314560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09722400-C6E7-4DC5-C8C5-7C3D8D4928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8B02C4DD-5696-DD71-1019-AA810884C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D5842-BA3A-9C42-AC5B-A788E05A166B}" type="datetimeFigureOut">
              <a:rPr lang="fr-FR" smtClean="0"/>
              <a:t>30/01/2024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C1F1BAB5-0BF6-9CD6-94B9-BE66F8E6F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B30564D8-7908-A617-EB80-84A019ADE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C742-E2DC-D448-865E-E4DF371E6C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92826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6C97F59B-D4E8-A94E-C77E-2C01A510D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A49EB976-FCFF-8BAE-7923-877B350454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98FE776A-8755-D87C-95CA-6169D0D2A8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F6F7ECB8-F9B9-A189-7912-A3E3E4397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D5842-BA3A-9C42-AC5B-A788E05A166B}" type="datetimeFigureOut">
              <a:rPr lang="fr-FR" smtClean="0"/>
              <a:t>30/01/2024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1DE34F9D-2CDE-8418-0228-DCA2E6DE0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CC3D3491-D7C9-19A7-27B9-D067A9D24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C742-E2DC-D448-865E-E4DF371E6C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1605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1" y="250031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30.01.2024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17956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155029CF-F2D9-3B75-BC7A-FE04B3807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A81D5181-170C-73BE-6031-1EB12A6EF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74637215-2E33-0E62-BAC8-DCD6149AF2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A7D60696-1539-C7A8-8A34-4380CF5FC3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="" xmlns:a16="http://schemas.microsoft.com/office/drawing/2014/main" id="{1DAD8905-9B71-F2EB-F95F-B8C0D479C3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="" xmlns:a16="http://schemas.microsoft.com/office/drawing/2014/main" id="{BBA4955B-99C7-D95E-0CE0-ADE1C75CD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D5842-BA3A-9C42-AC5B-A788E05A166B}" type="datetimeFigureOut">
              <a:rPr lang="fr-FR" smtClean="0"/>
              <a:t>30/01/2024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="" xmlns:a16="http://schemas.microsoft.com/office/drawing/2014/main" id="{DA3D2154-453C-5531-EE6C-9F43805D6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="" xmlns:a16="http://schemas.microsoft.com/office/drawing/2014/main" id="{70A46C64-667E-8B9A-74B8-FB5D489CF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C742-E2DC-D448-865E-E4DF371E6C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94858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CAA7D0BF-A89F-825D-7926-04731E2E2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F3597AAA-0B42-8C70-536D-88EA4AFCC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D5842-BA3A-9C42-AC5B-A788E05A166B}" type="datetimeFigureOut">
              <a:rPr lang="fr-FR" smtClean="0"/>
              <a:t>30/01/2024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102BDD55-C96B-AC02-2984-35D2E6D81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6DC660EA-E531-D30B-CE9A-0970E1E4A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C742-E2DC-D448-865E-E4DF371E6C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73324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="" xmlns:a16="http://schemas.microsoft.com/office/drawing/2014/main" id="{EA40FB41-AA26-4B1B-DED7-A12D20D20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D5842-BA3A-9C42-AC5B-A788E05A166B}" type="datetimeFigureOut">
              <a:rPr lang="fr-FR" smtClean="0"/>
              <a:t>30/01/2024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="" xmlns:a16="http://schemas.microsoft.com/office/drawing/2014/main" id="{CC95E1CE-7C09-C218-B7A2-D4D9E0691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00B16CF9-3C50-6473-68A1-6958DEE9C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C742-E2DC-D448-865E-E4DF371E6C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08890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642BADA-5AD7-5688-8954-4CFA3D814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7B449895-3E3E-6574-2FF5-7AB8019A4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CCD5EDFE-5CD3-46CD-9420-6BEFE4154E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B4920C94-CF84-9986-4162-7AF661116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D5842-BA3A-9C42-AC5B-A788E05A166B}" type="datetimeFigureOut">
              <a:rPr lang="fr-FR" smtClean="0"/>
              <a:t>30/01/2024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F4711EF7-F1D1-DA86-C268-72F3491BB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56A69D48-FBBA-BB61-468F-619E3229C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C742-E2DC-D448-865E-E4DF371E6C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93567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8A5D989-7CFC-8500-84AE-73EAD0D50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="" xmlns:a16="http://schemas.microsoft.com/office/drawing/2014/main" id="{C5D20792-AFA2-784A-1FB9-35E21AA42E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556D14DE-D3A0-820D-A8D3-4138558AF3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02A414A3-EFF4-877A-C4CA-F5AC43373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D5842-BA3A-9C42-AC5B-A788E05A166B}" type="datetimeFigureOut">
              <a:rPr lang="fr-FR" smtClean="0"/>
              <a:t>30/01/2024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533FFE50-C991-BD17-F3F9-0F1835C85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2B8A423B-B7B5-11E0-6D39-8D8A0C338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C742-E2DC-D448-865E-E4DF371E6C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87256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A9C5803B-5815-A35F-4645-1DF758D1C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="" xmlns:a16="http://schemas.microsoft.com/office/drawing/2014/main" id="{42C82072-B818-3506-BD4F-DFF1E7AFB8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AF04C30D-EF78-20C1-16ED-1E3F91BB0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D5842-BA3A-9C42-AC5B-A788E05A166B}" type="datetimeFigureOut">
              <a:rPr lang="fr-FR" smtClean="0"/>
              <a:t>30/01/2024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4E7677CE-AC40-971A-0008-D9EC53BCA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E955E7F2-DC4F-31B6-47FC-F74FAF71C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C742-E2DC-D448-865E-E4DF371E6C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215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="" xmlns:a16="http://schemas.microsoft.com/office/drawing/2014/main" id="{BD965D99-690C-D651-3C96-9AFB61D275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="" xmlns:a16="http://schemas.microsoft.com/office/drawing/2014/main" id="{5A96B5F9-5563-34A8-EF85-BC12859786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8C016836-3EA0-EB5B-D163-F69F2D73A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D5842-BA3A-9C42-AC5B-A788E05A166B}" type="datetimeFigureOut">
              <a:rPr lang="fr-FR" smtClean="0"/>
              <a:t>30/01/2024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8112E5FE-A8C0-793E-906C-DF3F627A9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FB1A70D7-CB81-26E0-DF9A-2C11B8C70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C742-E2DC-D448-865E-E4DF371E6C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37108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9E418D74-4F0B-3407-767E-7C60BA4DDE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1350D2E7-9CB8-DF72-B2C0-25C315781B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9B4B9C18-E3A3-9974-0552-03EDAA8D3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D5842-BA3A-9C42-AC5B-A788E05A166B}" type="datetimeFigureOut">
              <a:rPr lang="fr-FR" smtClean="0"/>
              <a:t>30/01/2024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6E82F144-B5A4-8BAB-7E40-E659B3A65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DC8BAFB5-5BE1-E968-E02C-6000C838C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C742-E2DC-D448-865E-E4DF371E6C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8949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39FFA11E-51D1-58BC-D62C-39F4AF3D5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F8AA10A9-021B-C12D-9C5C-C14CE245AE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2589D49F-B90B-481E-E5A8-3A8ED96B7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D5842-BA3A-9C42-AC5B-A788E05A166B}" type="datetimeFigureOut">
              <a:rPr lang="fr-FR" smtClean="0"/>
              <a:t>30/01/2024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7323D760-0B59-F523-D1AD-D01C6DCB8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0F321884-73E6-8BA3-BA97-754F63216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C742-E2DC-D448-865E-E4DF371E6C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05733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020EBB30-B8C2-02EC-C69A-44E314560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09722400-C6E7-4DC5-C8C5-7C3D8D4928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8B02C4DD-5696-DD71-1019-AA810884C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D5842-BA3A-9C42-AC5B-A788E05A166B}" type="datetimeFigureOut">
              <a:rPr lang="fr-FR" smtClean="0"/>
              <a:t>30/01/2024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C1F1BAB5-0BF6-9CD6-94B9-BE66F8E6F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B30564D8-7908-A617-EB80-84A019ADE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C742-E2DC-D448-865E-E4DF371E6C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7655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30.01.2024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69234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6C97F59B-D4E8-A94E-C77E-2C01A510D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A49EB976-FCFF-8BAE-7923-877B350454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98FE776A-8755-D87C-95CA-6169D0D2A8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F6F7ECB8-F9B9-A189-7912-A3E3E4397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D5842-BA3A-9C42-AC5B-A788E05A166B}" type="datetimeFigureOut">
              <a:rPr lang="fr-FR" smtClean="0"/>
              <a:t>30/01/2024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1DE34F9D-2CDE-8418-0228-DCA2E6DE0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CC3D3491-D7C9-19A7-27B9-D067A9D24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C742-E2DC-D448-865E-E4DF371E6C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74441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155029CF-F2D9-3B75-BC7A-FE04B3807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A81D5181-170C-73BE-6031-1EB12A6EF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74637215-2E33-0E62-BAC8-DCD6149AF2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A7D60696-1539-C7A8-8A34-4380CF5FC3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="" xmlns:a16="http://schemas.microsoft.com/office/drawing/2014/main" id="{1DAD8905-9B71-F2EB-F95F-B8C0D479C3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="" xmlns:a16="http://schemas.microsoft.com/office/drawing/2014/main" id="{BBA4955B-99C7-D95E-0CE0-ADE1C75CD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D5842-BA3A-9C42-AC5B-A788E05A166B}" type="datetimeFigureOut">
              <a:rPr lang="fr-FR" smtClean="0"/>
              <a:t>30/01/2024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="" xmlns:a16="http://schemas.microsoft.com/office/drawing/2014/main" id="{DA3D2154-453C-5531-EE6C-9F43805D6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="" xmlns:a16="http://schemas.microsoft.com/office/drawing/2014/main" id="{70A46C64-667E-8B9A-74B8-FB5D489CF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C742-E2DC-D448-865E-E4DF371E6C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3270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CAA7D0BF-A89F-825D-7926-04731E2E2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F3597AAA-0B42-8C70-536D-88EA4AFCC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D5842-BA3A-9C42-AC5B-A788E05A166B}" type="datetimeFigureOut">
              <a:rPr lang="fr-FR" smtClean="0"/>
              <a:t>30/01/2024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102BDD55-C96B-AC02-2984-35D2E6D81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6DC660EA-E531-D30B-CE9A-0970E1E4A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C742-E2DC-D448-865E-E4DF371E6C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45588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="" xmlns:a16="http://schemas.microsoft.com/office/drawing/2014/main" id="{EA40FB41-AA26-4B1B-DED7-A12D20D20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D5842-BA3A-9C42-AC5B-A788E05A166B}" type="datetimeFigureOut">
              <a:rPr lang="fr-FR" smtClean="0"/>
              <a:t>30/01/2024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="" xmlns:a16="http://schemas.microsoft.com/office/drawing/2014/main" id="{CC95E1CE-7C09-C218-B7A2-D4D9E0691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00B16CF9-3C50-6473-68A1-6958DEE9C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C742-E2DC-D448-865E-E4DF371E6C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73689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642BADA-5AD7-5688-8954-4CFA3D814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7B449895-3E3E-6574-2FF5-7AB8019A4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CCD5EDFE-5CD3-46CD-9420-6BEFE4154E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B4920C94-CF84-9986-4162-7AF661116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D5842-BA3A-9C42-AC5B-A788E05A166B}" type="datetimeFigureOut">
              <a:rPr lang="fr-FR" smtClean="0"/>
              <a:t>30/01/2024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F4711EF7-F1D1-DA86-C268-72F3491BB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56A69D48-FBBA-BB61-468F-619E3229C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C742-E2DC-D448-865E-E4DF371E6C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773066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8A5D989-7CFC-8500-84AE-73EAD0D50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="" xmlns:a16="http://schemas.microsoft.com/office/drawing/2014/main" id="{C5D20792-AFA2-784A-1FB9-35E21AA42E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556D14DE-D3A0-820D-A8D3-4138558AF3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02A414A3-EFF4-877A-C4CA-F5AC43373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D5842-BA3A-9C42-AC5B-A788E05A166B}" type="datetimeFigureOut">
              <a:rPr lang="fr-FR" smtClean="0"/>
              <a:t>30/01/2024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533FFE50-C991-BD17-F3F9-0F1835C85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2B8A423B-B7B5-11E0-6D39-8D8A0C338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C742-E2DC-D448-865E-E4DF371E6C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16225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A9C5803B-5815-A35F-4645-1DF758D1C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="" xmlns:a16="http://schemas.microsoft.com/office/drawing/2014/main" id="{42C82072-B818-3506-BD4F-DFF1E7AFB8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AF04C30D-EF78-20C1-16ED-1E3F91BB0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D5842-BA3A-9C42-AC5B-A788E05A166B}" type="datetimeFigureOut">
              <a:rPr lang="fr-FR" smtClean="0"/>
              <a:t>30/01/2024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4E7677CE-AC40-971A-0008-D9EC53BCA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E955E7F2-DC4F-31B6-47FC-F74FAF71C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C742-E2DC-D448-865E-E4DF371E6C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8281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="" xmlns:a16="http://schemas.microsoft.com/office/drawing/2014/main" id="{BD965D99-690C-D651-3C96-9AFB61D275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="" xmlns:a16="http://schemas.microsoft.com/office/drawing/2014/main" id="{5A96B5F9-5563-34A8-EF85-BC12859786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8C016836-3EA0-EB5B-D163-F69F2D73A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D5842-BA3A-9C42-AC5B-A788E05A166B}" type="datetimeFigureOut">
              <a:rPr lang="fr-FR" smtClean="0"/>
              <a:t>30/01/2024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8112E5FE-A8C0-793E-906C-DF3F627A9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FB1A70D7-CB81-26E0-DF9A-2C11B8C70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C742-E2DC-D448-865E-E4DF371E6C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2245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1" y="250031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30.01.2024</a:t>
            </a:fld>
            <a:endParaRPr lang="de-D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7632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30.01.2024</a:t>
            </a:fld>
            <a:endParaRPr lang="de-D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1866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1" y="250031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30.01.2024</a:t>
            </a:fld>
            <a:endParaRPr lang="de-D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5854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30.01.2024</a:t>
            </a:fld>
            <a:endParaRPr lang="de-D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0201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30.01.2024</a:t>
            </a:fld>
            <a:endParaRPr lang="de-D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6407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927555" y="250031"/>
            <a:ext cx="842624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941B0-F4D5-4460-BCAD-F7E2B41A8257}" type="datetimeFigureOut">
              <a:rPr lang="de-DE" smtClean="0"/>
              <a:t>30.01.2024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  <p:pic>
        <p:nvPicPr>
          <p:cNvPr id="8" name="Image 2">
            <a:extLst>
              <a:ext uri="{FF2B5EF4-FFF2-40B4-BE49-F238E27FC236}">
                <a16:creationId xmlns="" xmlns:a16="http://schemas.microsoft.com/office/drawing/2014/main" id="{04673562-AB2F-ABEB-85C5-5FF21E2E0895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" y="-2597"/>
            <a:ext cx="12316689" cy="686319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6A1676FF-5A24-696E-6FC5-9392965DF455}"/>
              </a:ext>
            </a:extLst>
          </p:cNvPr>
          <p:cNvSpPr/>
          <p:nvPr userDrawn="1"/>
        </p:nvSpPr>
        <p:spPr>
          <a:xfrm>
            <a:off x="309716" y="136525"/>
            <a:ext cx="2050026" cy="9253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1127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71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Baloo 2" panose="03080502040302020200" pitchFamily="66" charset="77"/>
          <a:ea typeface="+mj-ea"/>
          <a:cs typeface="Baloo 2" panose="03080502040302020200" pitchFamily="66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>
              <a:lumMod val="75000"/>
            </a:schemeClr>
          </a:solidFill>
          <a:latin typeface="Baloo 2" panose="03080502040302020200" pitchFamily="66" charset="77"/>
          <a:ea typeface="+mn-ea"/>
          <a:cs typeface="Baloo 2" panose="03080502040302020200" pitchFamily="66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Baloo 2" panose="03080502040302020200" pitchFamily="66" charset="77"/>
          <a:ea typeface="+mn-ea"/>
          <a:cs typeface="Baloo 2" panose="03080502040302020200" pitchFamily="66" charset="77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>
              <a:lumMod val="75000"/>
            </a:schemeClr>
          </a:solidFill>
          <a:latin typeface="Baloo 2" panose="03080502040302020200" pitchFamily="66" charset="77"/>
          <a:ea typeface="+mn-ea"/>
          <a:cs typeface="Baloo 2" panose="03080502040302020200" pitchFamily="66" charset="77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75000"/>
            </a:schemeClr>
          </a:solidFill>
          <a:latin typeface="Baloo 2" panose="03080502040302020200" pitchFamily="66" charset="77"/>
          <a:ea typeface="+mn-ea"/>
          <a:cs typeface="Baloo 2" panose="03080502040302020200" pitchFamily="66" charset="77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75000"/>
            </a:schemeClr>
          </a:solidFill>
          <a:latin typeface="Baloo 2" panose="03080502040302020200" pitchFamily="66" charset="77"/>
          <a:ea typeface="+mn-ea"/>
          <a:cs typeface="Baloo 2" panose="03080502040302020200" pitchFamily="66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="" xmlns:a16="http://schemas.microsoft.com/office/drawing/2014/main" id="{27626952-3651-FACE-E6B8-50CC77A28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7827A231-EE87-C300-1663-DDB5CF5697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009B08F7-3AB7-4122-5656-EAF8A7DE6F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D5842-BA3A-9C42-AC5B-A788E05A166B}" type="datetimeFigureOut">
              <a:rPr lang="fr-FR" smtClean="0"/>
              <a:t>30/01/2024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E37E495F-A9FB-D226-F8C6-A22BD76B18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C01BD386-8414-2EC3-ABF5-FC13CA8DA6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BC742-E2DC-D448-865E-E4DF371E6C0F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 descr="Une image contenant silhouette&#10;&#10;Description générée automatiquement">
            <a:extLst>
              <a:ext uri="{FF2B5EF4-FFF2-40B4-BE49-F238E27FC236}">
                <a16:creationId xmlns="" xmlns:a16="http://schemas.microsoft.com/office/drawing/2014/main" id="{55DC40A0-038A-09E8-8ED2-22ACE39EF5E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1960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825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silhouette&#10;&#10;Description générée automatiquement">
            <a:extLst>
              <a:ext uri="{FF2B5EF4-FFF2-40B4-BE49-F238E27FC236}">
                <a16:creationId xmlns="" xmlns:a16="http://schemas.microsoft.com/office/drawing/2014/main" id="{C1F466C6-7CAA-F41A-1B42-308197D9A8E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54527"/>
            <a:ext cx="12192000" cy="1960673"/>
          </a:xfrm>
          <a:prstGeom prst="rect">
            <a:avLst/>
          </a:prstGeom>
        </p:spPr>
      </p:pic>
      <p:sp>
        <p:nvSpPr>
          <p:cNvPr id="2" name="Espace réservé du titre 1">
            <a:extLst>
              <a:ext uri="{FF2B5EF4-FFF2-40B4-BE49-F238E27FC236}">
                <a16:creationId xmlns="" xmlns:a16="http://schemas.microsoft.com/office/drawing/2014/main" id="{27626952-3651-FACE-E6B8-50CC77A28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7827A231-EE87-C300-1663-DDB5CF5697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009B08F7-3AB7-4122-5656-EAF8A7DE6F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735D5842-BA3A-9C42-AC5B-A788E05A166B}" type="datetimeFigureOut">
              <a:rPr lang="fr-FR" smtClean="0"/>
              <a:pPr/>
              <a:t>30/01/2024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E37E495F-A9FB-D226-F8C6-A22BD76B18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C01BD386-8414-2EC3-ABF5-FC13CA8DA6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20BC742-E2DC-D448-865E-E4DF371E6C0F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7" descr="Une image contenant silhouette&#10;&#10;Description générée automatiquement">
            <a:extLst>
              <a:ext uri="{FF2B5EF4-FFF2-40B4-BE49-F238E27FC236}">
                <a16:creationId xmlns="" xmlns:a16="http://schemas.microsoft.com/office/drawing/2014/main" id="{4EAE825B-687D-23BB-4D4D-2CE53E4307D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476655"/>
            <a:ext cx="12192000" cy="1960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315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709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="" xmlns:a16="http://schemas.microsoft.com/office/drawing/2014/main" id="{27626952-3651-FACE-E6B8-50CC77A28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7287" y="3206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7827A231-EE87-C300-1663-DDB5CF5697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33617" y="203259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009B08F7-3AB7-4122-5656-EAF8A7DE6F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735D5842-BA3A-9C42-AC5B-A788E05A166B}" type="datetimeFigureOut">
              <a:rPr lang="fr-FR" smtClean="0"/>
              <a:pPr/>
              <a:t>30/01/2024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E37E495F-A9FB-D226-F8C6-A22BD76B18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="" xmlns:a16="http://schemas.microsoft.com/office/drawing/2014/main" id="{ED2DCDAE-F025-BE70-9FFC-0FEFD9B7336F}"/>
              </a:ext>
            </a:extLst>
          </p:cNvPr>
          <p:cNvSpPr/>
          <p:nvPr userDrawn="1"/>
        </p:nvSpPr>
        <p:spPr>
          <a:xfrm>
            <a:off x="-709587" y="-982415"/>
            <a:ext cx="3159675" cy="3159675"/>
          </a:xfrm>
          <a:prstGeom prst="ellipse">
            <a:avLst/>
          </a:prstGeom>
          <a:solidFill>
            <a:srgbClr val="2F45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C01BD386-8414-2EC3-ABF5-FC13CA8DA6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E20BC742-E2DC-D448-865E-E4DF371E6C0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="" xmlns:a16="http://schemas.microsoft.com/office/drawing/2014/main" id="{40663F77-74CA-98CC-6C8B-2F2D5E38F341}"/>
              </a:ext>
            </a:extLst>
          </p:cNvPr>
          <p:cNvSpPr/>
          <p:nvPr userDrawn="1"/>
        </p:nvSpPr>
        <p:spPr>
          <a:xfrm>
            <a:off x="1345095" y="-749309"/>
            <a:ext cx="2041820" cy="2041820"/>
          </a:xfrm>
          <a:prstGeom prst="ellipse">
            <a:avLst/>
          </a:prstGeom>
          <a:solidFill>
            <a:srgbClr val="EF7E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="" xmlns:a16="http://schemas.microsoft.com/office/drawing/2014/main" id="{A7654AB4-9850-AF44-50EA-694DB58057DF}"/>
              </a:ext>
            </a:extLst>
          </p:cNvPr>
          <p:cNvSpPr/>
          <p:nvPr userDrawn="1"/>
        </p:nvSpPr>
        <p:spPr>
          <a:xfrm>
            <a:off x="10193292" y="5163322"/>
            <a:ext cx="3159675" cy="3159675"/>
          </a:xfrm>
          <a:prstGeom prst="ellipse">
            <a:avLst/>
          </a:prstGeom>
          <a:solidFill>
            <a:srgbClr val="EF7E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="" xmlns:a16="http://schemas.microsoft.com/office/drawing/2014/main" id="{97D22BA9-B258-D29A-7B21-B6BB4FCED609}"/>
              </a:ext>
            </a:extLst>
          </p:cNvPr>
          <p:cNvSpPr/>
          <p:nvPr userDrawn="1"/>
        </p:nvSpPr>
        <p:spPr>
          <a:xfrm>
            <a:off x="9351996" y="5837090"/>
            <a:ext cx="2041820" cy="2041820"/>
          </a:xfrm>
          <a:prstGeom prst="ellipse">
            <a:avLst/>
          </a:prstGeom>
          <a:solidFill>
            <a:srgbClr val="2F45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8895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="" xmlns:a16="http://schemas.microsoft.com/office/drawing/2014/main" id="{B203D8CB-30D9-4E6B-A637-75DF9684A590}"/>
              </a:ext>
            </a:extLst>
          </p:cNvPr>
          <p:cNvSpPr txBox="1"/>
          <p:nvPr/>
        </p:nvSpPr>
        <p:spPr>
          <a:xfrm>
            <a:off x="1179548" y="134655"/>
            <a:ext cx="9733637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dirty="0">
                <a:solidFill>
                  <a:schemeClr val="accent1">
                    <a:lumMod val="75000"/>
                  </a:schemeClr>
                </a:solidFill>
                <a:latin typeface="advent" panose="02000506040000020004" pitchFamily="50" charset="0"/>
              </a:rPr>
              <a:t>Réunion </a:t>
            </a:r>
            <a:r>
              <a:rPr lang="fr-FR" sz="6600" dirty="0" smtClean="0">
                <a:solidFill>
                  <a:schemeClr val="accent1">
                    <a:lumMod val="75000"/>
                  </a:schemeClr>
                </a:solidFill>
                <a:latin typeface="advent" panose="02000506040000020004" pitchFamily="50" charset="0"/>
              </a:rPr>
              <a:t>des présidents </a:t>
            </a:r>
          </a:p>
          <a:p>
            <a:pPr algn="ctr"/>
            <a:r>
              <a:rPr lang="fr-FR" sz="6600" dirty="0" err="1" smtClean="0">
                <a:solidFill>
                  <a:schemeClr val="accent1">
                    <a:lumMod val="75000"/>
                  </a:schemeClr>
                </a:solidFill>
                <a:latin typeface="advent" panose="02000506040000020004" pitchFamily="50" charset="0"/>
              </a:rPr>
              <a:t>Idf</a:t>
            </a:r>
            <a:r>
              <a:rPr lang="fr-FR" sz="6600" dirty="0" smtClean="0">
                <a:solidFill>
                  <a:schemeClr val="accent1">
                    <a:lumMod val="75000"/>
                  </a:schemeClr>
                </a:solidFill>
                <a:latin typeface="advent" panose="02000506040000020004" pitchFamily="50" charset="0"/>
              </a:rPr>
              <a:t> Ouest</a:t>
            </a:r>
          </a:p>
          <a:p>
            <a:pPr algn="ctr"/>
            <a:r>
              <a:rPr lang="fr-FR" sz="4000" dirty="0" smtClean="0">
                <a:solidFill>
                  <a:schemeClr val="accent1">
                    <a:lumMod val="75000"/>
                  </a:schemeClr>
                </a:solidFill>
                <a:latin typeface="advent" panose="02000506040000020004" pitchFamily="50" charset="0"/>
                <a:cs typeface="Calibri"/>
              </a:rPr>
              <a:t>02 et 09 2024</a:t>
            </a:r>
            <a:endParaRPr lang="fr-FR" sz="4000" dirty="0">
              <a:solidFill>
                <a:schemeClr val="accent1">
                  <a:lumMod val="75000"/>
                </a:schemeClr>
              </a:solidFill>
              <a:latin typeface="advent" panose="02000506040000020004" pitchFamily="50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939935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7313" y="2024928"/>
            <a:ext cx="2665395" cy="1325563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Situation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 IDFO </a:t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(01/24)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8327" y="132524"/>
            <a:ext cx="8198921" cy="579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197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>
                <a16:creationId xmlns="" xmlns:a16="http://schemas.microsoft.com/office/drawing/2014/main" id="{F5279ABA-8562-4E76-AB86-1DD7419E5F3A}"/>
              </a:ext>
            </a:extLst>
          </p:cNvPr>
          <p:cNvSpPr/>
          <p:nvPr/>
        </p:nvSpPr>
        <p:spPr>
          <a:xfrm>
            <a:off x="-2743200" y="-4222173"/>
            <a:ext cx="8444345" cy="8444345"/>
          </a:xfrm>
          <a:prstGeom prst="ellipse">
            <a:avLst/>
          </a:prstGeom>
          <a:solidFill>
            <a:srgbClr val="EF7E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="" xmlns:a16="http://schemas.microsoft.com/office/drawing/2014/main" id="{62E07BBF-FDFF-4050-A4DF-B7525204A7AF}"/>
              </a:ext>
            </a:extLst>
          </p:cNvPr>
          <p:cNvSpPr/>
          <p:nvPr/>
        </p:nvSpPr>
        <p:spPr>
          <a:xfrm>
            <a:off x="4917511" y="2223644"/>
            <a:ext cx="5220552" cy="5220552"/>
          </a:xfrm>
          <a:prstGeom prst="ellipse">
            <a:avLst/>
          </a:prstGeom>
          <a:solidFill>
            <a:srgbClr val="2F45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8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MERCI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="" xmlns:a16="http://schemas.microsoft.com/office/drawing/2014/main" id="{0D280CEF-2E66-4FBD-B5A9-D01B3B71F982}"/>
              </a:ext>
            </a:extLst>
          </p:cNvPr>
          <p:cNvSpPr/>
          <p:nvPr/>
        </p:nvSpPr>
        <p:spPr>
          <a:xfrm>
            <a:off x="8025085" y="801290"/>
            <a:ext cx="3373583" cy="3373583"/>
          </a:xfrm>
          <a:prstGeom prst="ellipse">
            <a:avLst/>
          </a:prstGeom>
          <a:solidFill>
            <a:srgbClr val="EF7E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="" xmlns:a16="http://schemas.microsoft.com/office/drawing/2014/main" id="{F8ECFCEA-EB73-4825-A563-00D9FB595077}"/>
              </a:ext>
            </a:extLst>
          </p:cNvPr>
          <p:cNvSpPr/>
          <p:nvPr/>
        </p:nvSpPr>
        <p:spPr>
          <a:xfrm>
            <a:off x="3272715" y="99392"/>
            <a:ext cx="1764719" cy="1764719"/>
          </a:xfrm>
          <a:prstGeom prst="ellipse">
            <a:avLst/>
          </a:prstGeom>
          <a:solidFill>
            <a:srgbClr val="2F45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6D77DA70-FB31-085C-72DE-382D5108739F}"/>
              </a:ext>
            </a:extLst>
          </p:cNvPr>
          <p:cNvSpPr txBox="1"/>
          <p:nvPr/>
        </p:nvSpPr>
        <p:spPr>
          <a:xfrm>
            <a:off x="243068" y="1681826"/>
            <a:ext cx="106024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MERCI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C6FCFB73-4560-2ABE-0FFC-0E26CDB560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33920"/>
            <a:ext cx="4440290" cy="202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74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>
                <a16:creationId xmlns="" xmlns:a16="http://schemas.microsoft.com/office/drawing/2014/main" id="{676B09FB-A46F-4C2C-B452-6EB7124602DB}"/>
              </a:ext>
            </a:extLst>
          </p:cNvPr>
          <p:cNvSpPr/>
          <p:nvPr/>
        </p:nvSpPr>
        <p:spPr>
          <a:xfrm>
            <a:off x="-1796996" y="-2851535"/>
            <a:ext cx="5220552" cy="5220552"/>
          </a:xfrm>
          <a:prstGeom prst="ellipse">
            <a:avLst/>
          </a:prstGeom>
          <a:solidFill>
            <a:srgbClr val="2F45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="" xmlns:a16="http://schemas.microsoft.com/office/drawing/2014/main" id="{59D504C7-73D5-4CA7-8085-B74D72937067}"/>
              </a:ext>
            </a:extLst>
          </p:cNvPr>
          <p:cNvSpPr/>
          <p:nvPr/>
        </p:nvSpPr>
        <p:spPr>
          <a:xfrm>
            <a:off x="1572659" y="1283938"/>
            <a:ext cx="1226127" cy="1226127"/>
          </a:xfrm>
          <a:prstGeom prst="ellipse">
            <a:avLst/>
          </a:prstGeom>
          <a:solidFill>
            <a:srgbClr val="EF7E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620DB437-8757-41CD-B6A7-CBF8B7732E8C}"/>
              </a:ext>
            </a:extLst>
          </p:cNvPr>
          <p:cNvSpPr txBox="1"/>
          <p:nvPr/>
        </p:nvSpPr>
        <p:spPr>
          <a:xfrm>
            <a:off x="3243713" y="435456"/>
            <a:ext cx="908968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 smtClean="0">
                <a:solidFill>
                  <a:schemeClr val="accent1">
                    <a:lumMod val="75000"/>
                  </a:schemeClr>
                </a:solidFill>
                <a:latin typeface="advent" panose="02000506040000020004" pitchFamily="50" charset="0"/>
                <a:cs typeface="Calibri"/>
              </a:rPr>
              <a:t>8h-8h20  Chant + Prière</a:t>
            </a:r>
            <a:r>
              <a:rPr lang="fr-FR" sz="2400" dirty="0">
                <a:solidFill>
                  <a:schemeClr val="accent1">
                    <a:lumMod val="75000"/>
                  </a:schemeClr>
                </a:solidFill>
                <a:latin typeface="advent" panose="02000506040000020004" pitchFamily="50" charset="0"/>
                <a:cs typeface="Calibri"/>
              </a:rPr>
              <a:t>				</a:t>
            </a:r>
            <a:r>
              <a:rPr lang="fr-FR" sz="2400" dirty="0" smtClean="0">
                <a:solidFill>
                  <a:schemeClr val="accent1">
                    <a:lumMod val="75000"/>
                  </a:schemeClr>
                </a:solidFill>
                <a:latin typeface="advent" panose="02000506040000020004" pitchFamily="50" charset="0"/>
                <a:cs typeface="Calibri"/>
              </a:rPr>
              <a:t>	B </a:t>
            </a:r>
            <a:r>
              <a:rPr lang="fr-FR" sz="2400" dirty="0" err="1" smtClean="0">
                <a:solidFill>
                  <a:schemeClr val="accent1">
                    <a:lumMod val="75000"/>
                  </a:schemeClr>
                </a:solidFill>
                <a:latin typeface="advent" panose="02000506040000020004" pitchFamily="50" charset="0"/>
                <a:cs typeface="Calibri"/>
              </a:rPr>
              <a:t>Senelle</a:t>
            </a:r>
            <a:r>
              <a:rPr lang="fr-FR" sz="2400" dirty="0" smtClean="0">
                <a:solidFill>
                  <a:schemeClr val="accent1">
                    <a:lumMod val="75000"/>
                  </a:schemeClr>
                </a:solidFill>
                <a:latin typeface="advent" panose="02000506040000020004" pitchFamily="50" charset="0"/>
                <a:cs typeface="Calibri"/>
              </a:rPr>
              <a:t> / Tous</a:t>
            </a:r>
          </a:p>
          <a:p>
            <a:pPr algn="just"/>
            <a:endParaRPr lang="fr-FR" sz="2400" dirty="0">
              <a:solidFill>
                <a:schemeClr val="accent1">
                  <a:lumMod val="75000"/>
                </a:schemeClr>
              </a:solidFill>
              <a:latin typeface="advent" panose="02000506040000020004" pitchFamily="50" charset="0"/>
              <a:cs typeface="Calibri"/>
            </a:endParaRPr>
          </a:p>
          <a:p>
            <a:pPr algn="just"/>
            <a:r>
              <a:rPr lang="fr-FR" sz="2400" dirty="0" smtClean="0">
                <a:solidFill>
                  <a:schemeClr val="accent1">
                    <a:lumMod val="75000"/>
                  </a:schemeClr>
                </a:solidFill>
                <a:latin typeface="advent" panose="02000506040000020004" pitchFamily="50" charset="0"/>
                <a:cs typeface="Calibri"/>
              </a:rPr>
              <a:t>8h20 – 9h Tour de Table</a:t>
            </a:r>
            <a:r>
              <a:rPr lang="fr-FR" sz="2400" dirty="0">
                <a:solidFill>
                  <a:schemeClr val="accent1">
                    <a:lumMod val="75000"/>
                  </a:schemeClr>
                </a:solidFill>
                <a:latin typeface="advent" panose="02000506040000020004" pitchFamily="50" charset="0"/>
                <a:cs typeface="Calibri"/>
              </a:rPr>
              <a:t>  </a:t>
            </a:r>
            <a:r>
              <a:rPr lang="fr-FR" sz="2400" dirty="0" smtClean="0">
                <a:solidFill>
                  <a:schemeClr val="accent1">
                    <a:lumMod val="75000"/>
                  </a:schemeClr>
                </a:solidFill>
                <a:latin typeface="advent" panose="02000506040000020004" pitchFamily="50" charset="0"/>
                <a:cs typeface="Calibri"/>
              </a:rPr>
              <a:t>				Tous</a:t>
            </a:r>
          </a:p>
          <a:p>
            <a:pPr algn="just"/>
            <a:endParaRPr lang="fr-FR" sz="2400" dirty="0">
              <a:solidFill>
                <a:schemeClr val="accent1">
                  <a:lumMod val="75000"/>
                </a:schemeClr>
              </a:solidFill>
              <a:latin typeface="advent" panose="02000506040000020004" pitchFamily="50" charset="0"/>
              <a:cs typeface="Calibri"/>
            </a:endParaRPr>
          </a:p>
          <a:p>
            <a:pPr algn="just"/>
            <a:r>
              <a:rPr lang="fr-FR" sz="2400" dirty="0" smtClean="0">
                <a:solidFill>
                  <a:schemeClr val="accent1">
                    <a:lumMod val="75000"/>
                  </a:schemeClr>
                </a:solidFill>
                <a:latin typeface="advent" panose="02000506040000020004" pitchFamily="50" charset="0"/>
                <a:cs typeface="Calibri"/>
              </a:rPr>
              <a:t>9h – 9h30  Retour sur  le plan d’action d’équipe</a:t>
            </a:r>
          </a:p>
          <a:p>
            <a:pPr algn="just"/>
            <a:r>
              <a:rPr lang="fr-FR" sz="2400" dirty="0">
                <a:solidFill>
                  <a:schemeClr val="accent1">
                    <a:lumMod val="75000"/>
                  </a:schemeClr>
                </a:solidFill>
                <a:latin typeface="advent" panose="02000506040000020004" pitchFamily="50" charset="0"/>
                <a:cs typeface="Calibri"/>
              </a:rPr>
              <a:t>	</a:t>
            </a:r>
            <a:r>
              <a:rPr lang="fr-FR" sz="2400" dirty="0" smtClean="0">
                <a:solidFill>
                  <a:schemeClr val="accent1">
                    <a:lumMod val="75000"/>
                  </a:schemeClr>
                </a:solidFill>
                <a:latin typeface="advent" panose="02000506040000020004" pitchFamily="50" charset="0"/>
                <a:cs typeface="Calibri"/>
              </a:rPr>
              <a:t>«</a:t>
            </a:r>
            <a:r>
              <a:rPr lang="fr-FR" sz="2400" dirty="0">
                <a:solidFill>
                  <a:schemeClr val="accent1">
                    <a:lumMod val="75000"/>
                  </a:schemeClr>
                </a:solidFill>
                <a:latin typeface="advent" panose="02000506040000020004" pitchFamily="50" charset="0"/>
                <a:cs typeface="Calibri"/>
              </a:rPr>
              <a:t> Comment réussir son binôme PE/CS ? »	</a:t>
            </a:r>
            <a:r>
              <a:rPr lang="fr-FR" sz="2400" dirty="0" smtClean="0">
                <a:solidFill>
                  <a:schemeClr val="accent1">
                    <a:lumMod val="75000"/>
                  </a:schemeClr>
                </a:solidFill>
                <a:latin typeface="advent" panose="02000506040000020004" pitchFamily="50" charset="0"/>
                <a:cs typeface="Calibri"/>
              </a:rPr>
              <a:t>B </a:t>
            </a:r>
            <a:r>
              <a:rPr lang="fr-FR" sz="2400" dirty="0" err="1" smtClean="0">
                <a:solidFill>
                  <a:schemeClr val="accent1">
                    <a:lumMod val="75000"/>
                  </a:schemeClr>
                </a:solidFill>
                <a:latin typeface="advent" panose="02000506040000020004" pitchFamily="50" charset="0"/>
                <a:cs typeface="Calibri"/>
              </a:rPr>
              <a:t>Senelle</a:t>
            </a:r>
            <a:r>
              <a:rPr lang="fr-FR" sz="2400" dirty="0" smtClean="0">
                <a:solidFill>
                  <a:schemeClr val="accent1">
                    <a:lumMod val="75000"/>
                  </a:schemeClr>
                </a:solidFill>
                <a:latin typeface="advent" panose="02000506040000020004" pitchFamily="50" charset="0"/>
                <a:cs typeface="Calibri"/>
              </a:rPr>
              <a:t> / Tous</a:t>
            </a:r>
            <a:endParaRPr lang="fr-FR" sz="2400" dirty="0">
              <a:solidFill>
                <a:schemeClr val="accent1">
                  <a:lumMod val="75000"/>
                </a:schemeClr>
              </a:solidFill>
              <a:latin typeface="advent" panose="02000506040000020004" pitchFamily="50" charset="0"/>
              <a:cs typeface="Calibri"/>
            </a:endParaRPr>
          </a:p>
          <a:p>
            <a:pPr algn="just"/>
            <a:endParaRPr lang="fr-FR" sz="2400" dirty="0" smtClean="0">
              <a:solidFill>
                <a:schemeClr val="accent1">
                  <a:lumMod val="75000"/>
                </a:schemeClr>
              </a:solidFill>
              <a:latin typeface="advent" panose="02000506040000020004" pitchFamily="50" charset="0"/>
              <a:cs typeface="Calibri"/>
            </a:endParaRPr>
          </a:p>
          <a:p>
            <a:pPr algn="just"/>
            <a:r>
              <a:rPr lang="fr-FR" sz="2400" dirty="0" smtClean="0">
                <a:solidFill>
                  <a:schemeClr val="accent1">
                    <a:lumMod val="75000"/>
                  </a:schemeClr>
                </a:solidFill>
                <a:latin typeface="advent" panose="02000506040000020004" pitchFamily="50" charset="0"/>
                <a:cs typeface="Calibri"/>
              </a:rPr>
              <a:t>9h30 </a:t>
            </a:r>
            <a:r>
              <a:rPr lang="fr-FR" sz="2400" dirty="0">
                <a:solidFill>
                  <a:schemeClr val="accent1">
                    <a:lumMod val="75000"/>
                  </a:schemeClr>
                </a:solidFill>
                <a:latin typeface="advent" panose="02000506040000020004" pitchFamily="50" charset="0"/>
                <a:cs typeface="Calibri"/>
              </a:rPr>
              <a:t>– </a:t>
            </a:r>
            <a:r>
              <a:rPr lang="fr-FR" sz="2400" dirty="0" smtClean="0">
                <a:solidFill>
                  <a:schemeClr val="accent1">
                    <a:lumMod val="75000"/>
                  </a:schemeClr>
                </a:solidFill>
                <a:latin typeface="advent" panose="02000506040000020004" pitchFamily="50" charset="0"/>
                <a:cs typeface="Calibri"/>
              </a:rPr>
              <a:t>9h50  Retour sur le plan d’action d’équipe</a:t>
            </a:r>
          </a:p>
          <a:p>
            <a:pPr algn="just"/>
            <a:r>
              <a:rPr lang="fr-FR" sz="2400" dirty="0">
                <a:solidFill>
                  <a:schemeClr val="accent1">
                    <a:lumMod val="75000"/>
                  </a:schemeClr>
                </a:solidFill>
                <a:latin typeface="advent" panose="02000506040000020004" pitchFamily="50" charset="0"/>
                <a:cs typeface="Calibri"/>
              </a:rPr>
              <a:t>	 « Comment </a:t>
            </a:r>
            <a:r>
              <a:rPr lang="fr-FR" sz="2400" dirty="0" smtClean="0">
                <a:solidFill>
                  <a:schemeClr val="accent1">
                    <a:lumMod val="75000"/>
                  </a:schemeClr>
                </a:solidFill>
                <a:latin typeface="advent" panose="02000506040000020004" pitchFamily="50" charset="0"/>
                <a:cs typeface="Calibri"/>
              </a:rPr>
              <a:t>développer </a:t>
            </a:r>
            <a:r>
              <a:rPr lang="fr-FR" sz="2400" dirty="0">
                <a:solidFill>
                  <a:schemeClr val="accent1">
                    <a:lumMod val="75000"/>
                  </a:schemeClr>
                </a:solidFill>
                <a:latin typeface="advent" panose="02000506040000020004" pitchFamily="50" charset="0"/>
                <a:cs typeface="Calibri"/>
              </a:rPr>
              <a:t>« AGIR avec les EDC </a:t>
            </a:r>
            <a:r>
              <a:rPr lang="fr-FR" sz="2400" dirty="0" smtClean="0">
                <a:solidFill>
                  <a:schemeClr val="accent1">
                    <a:lumMod val="75000"/>
                  </a:schemeClr>
                </a:solidFill>
                <a:latin typeface="advent" panose="02000506040000020004" pitchFamily="50" charset="0"/>
                <a:cs typeface="Calibri"/>
              </a:rPr>
              <a:t>»	V </a:t>
            </a:r>
            <a:r>
              <a:rPr lang="fr-FR" sz="2400" dirty="0" err="1" smtClean="0">
                <a:solidFill>
                  <a:schemeClr val="accent1">
                    <a:lumMod val="75000"/>
                  </a:schemeClr>
                </a:solidFill>
                <a:latin typeface="advent" panose="02000506040000020004" pitchFamily="50" charset="0"/>
                <a:cs typeface="Calibri"/>
              </a:rPr>
              <a:t>Artru</a:t>
            </a:r>
            <a:r>
              <a:rPr lang="fr-FR" sz="2400" dirty="0" smtClean="0">
                <a:solidFill>
                  <a:schemeClr val="accent1">
                    <a:lumMod val="75000"/>
                  </a:schemeClr>
                </a:solidFill>
                <a:latin typeface="advent" panose="02000506040000020004" pitchFamily="50" charset="0"/>
                <a:cs typeface="Calibri"/>
              </a:rPr>
              <a:t> / Tous</a:t>
            </a:r>
          </a:p>
          <a:p>
            <a:pPr algn="just"/>
            <a:endParaRPr lang="fr-FR" sz="2400" dirty="0">
              <a:solidFill>
                <a:schemeClr val="accent1">
                  <a:lumMod val="75000"/>
                </a:schemeClr>
              </a:solidFill>
              <a:latin typeface="advent" panose="02000506040000020004" pitchFamily="50" charset="0"/>
              <a:cs typeface="Calibri"/>
            </a:endParaRPr>
          </a:p>
          <a:p>
            <a:pPr algn="just"/>
            <a:r>
              <a:rPr lang="fr-FR" sz="2400" dirty="0" smtClean="0">
                <a:solidFill>
                  <a:schemeClr val="accent1">
                    <a:lumMod val="75000"/>
                  </a:schemeClr>
                </a:solidFill>
                <a:latin typeface="advent" panose="02000506040000020004" pitchFamily="50" charset="0"/>
                <a:cs typeface="Calibri"/>
              </a:rPr>
              <a:t>9h50 – 10h30 Faire mouvement 			Tous</a:t>
            </a:r>
          </a:p>
          <a:p>
            <a:pPr algn="just"/>
            <a:r>
              <a:rPr lang="fr-FR" sz="2400" dirty="0">
                <a:solidFill>
                  <a:schemeClr val="accent1">
                    <a:lumMod val="75000"/>
                  </a:schemeClr>
                </a:solidFill>
                <a:latin typeface="advent" panose="02000506040000020004" pitchFamily="50" charset="0"/>
                <a:cs typeface="Calibri"/>
              </a:rPr>
              <a:t>	</a:t>
            </a:r>
            <a:r>
              <a:rPr lang="fr-FR" sz="2400" dirty="0" smtClean="0">
                <a:solidFill>
                  <a:schemeClr val="accent1">
                    <a:lumMod val="75000"/>
                  </a:schemeClr>
                </a:solidFill>
                <a:latin typeface="advent" panose="02000506040000020004" pitchFamily="50" charset="0"/>
                <a:cs typeface="Calibri"/>
              </a:rPr>
              <a:t>Assises, JEDC, Fondation, cotisations,</a:t>
            </a:r>
          </a:p>
          <a:p>
            <a:pPr algn="just"/>
            <a:r>
              <a:rPr lang="fr-FR" sz="2400" dirty="0">
                <a:solidFill>
                  <a:schemeClr val="accent1">
                    <a:lumMod val="75000"/>
                  </a:schemeClr>
                </a:solidFill>
                <a:latin typeface="advent" panose="02000506040000020004" pitchFamily="50" charset="0"/>
                <a:cs typeface="Calibri"/>
              </a:rPr>
              <a:t>	</a:t>
            </a:r>
            <a:r>
              <a:rPr lang="fr-FR" sz="2400" dirty="0" smtClean="0">
                <a:solidFill>
                  <a:schemeClr val="accent1">
                    <a:lumMod val="75000"/>
                  </a:schemeClr>
                </a:solidFill>
                <a:latin typeface="advent" panose="02000506040000020004" pitchFamily="50" charset="0"/>
                <a:cs typeface="Calibri"/>
              </a:rPr>
              <a:t> Développement, Divers,…</a:t>
            </a:r>
            <a:endParaRPr lang="fr-FR" sz="4800" dirty="0">
              <a:solidFill>
                <a:schemeClr val="accent1">
                  <a:lumMod val="75000"/>
                </a:schemeClr>
              </a:solidFill>
              <a:latin typeface="advent" panose="02000506040000020004" pitchFamily="50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119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778014" y="-91859"/>
            <a:ext cx="5558310" cy="1304867"/>
          </a:xfrm>
        </p:spPr>
        <p:txBody>
          <a:bodyPr>
            <a:normAutofit/>
          </a:bodyPr>
          <a:lstStyle/>
          <a:p>
            <a:r>
              <a:rPr lang="fr-FR" sz="2800" dirty="0" smtClean="0"/>
              <a:t>Les </a:t>
            </a:r>
            <a:r>
              <a:rPr lang="fr-FR" sz="2800" dirty="0" err="1" smtClean="0"/>
              <a:t>pepites</a:t>
            </a:r>
            <a:r>
              <a:rPr lang="fr-FR" sz="2800" dirty="0" smtClean="0"/>
              <a:t> des PE/ CS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2183" y="150831"/>
            <a:ext cx="10515600" cy="4351338"/>
          </a:xfrm>
        </p:spPr>
        <p:txBody>
          <a:bodyPr>
            <a:noAutofit/>
          </a:bodyPr>
          <a:lstStyle/>
          <a:p>
            <a:r>
              <a:rPr lang="fr-FR" sz="1800" b="1" dirty="0" smtClean="0"/>
              <a:t>Dashboard </a:t>
            </a:r>
            <a:r>
              <a:rPr lang="fr-FR" sz="1800" dirty="0" smtClean="0"/>
              <a:t>des 3 conclusions de chaque réunion d’équipe</a:t>
            </a:r>
          </a:p>
          <a:p>
            <a:r>
              <a:rPr lang="fr-FR" sz="1800" dirty="0" smtClean="0"/>
              <a:t>Etre connecté au réel pas </a:t>
            </a:r>
            <a:r>
              <a:rPr lang="fr-FR" sz="1800" dirty="0" err="1" smtClean="0"/>
              <a:t>theorique</a:t>
            </a:r>
            <a:endParaRPr lang="fr-FR" sz="1800" dirty="0" smtClean="0"/>
          </a:p>
          <a:p>
            <a:r>
              <a:rPr lang="fr-F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Essaimage</a:t>
            </a:r>
            <a:r>
              <a:rPr lang="fr-FR" sz="1800" dirty="0" smtClean="0"/>
              <a:t> (a partir de 12)!</a:t>
            </a:r>
          </a:p>
          <a:p>
            <a:r>
              <a:rPr lang="fr-FR" sz="1800" dirty="0" smtClean="0"/>
              <a:t>N’ayez pas peur, allez y, </a:t>
            </a:r>
            <a:r>
              <a:rPr lang="fr-F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recrutez,</a:t>
            </a:r>
            <a:r>
              <a:rPr lang="fr-FR" sz="1800" dirty="0" smtClean="0"/>
              <a:t> </a:t>
            </a:r>
            <a:r>
              <a:rPr lang="fr-FR" sz="1800" dirty="0" err="1" smtClean="0"/>
              <a:t>renouvellez</a:t>
            </a:r>
            <a:r>
              <a:rPr lang="fr-FR" sz="1800" dirty="0" smtClean="0"/>
              <a:t> l’équipe</a:t>
            </a:r>
          </a:p>
          <a:p>
            <a:r>
              <a:rPr lang="fr-FR" sz="1800" b="1" dirty="0" smtClean="0"/>
              <a:t>Relecture de l’année</a:t>
            </a:r>
          </a:p>
          <a:p>
            <a:r>
              <a:rPr lang="fr-FR" sz="1800" dirty="0" smtClean="0"/>
              <a:t>Organisez un </a:t>
            </a:r>
            <a:r>
              <a:rPr lang="fr-FR" sz="1800" dirty="0" err="1" smtClean="0"/>
              <a:t>week</a:t>
            </a:r>
            <a:r>
              <a:rPr lang="fr-FR" sz="1800" dirty="0" smtClean="0"/>
              <a:t> end de </a:t>
            </a:r>
            <a:r>
              <a:rPr lang="fr-FR" sz="1800" b="1" dirty="0" smtClean="0"/>
              <a:t>retraite</a:t>
            </a:r>
            <a:r>
              <a:rPr lang="fr-FR" sz="1800" dirty="0" smtClean="0"/>
              <a:t> pour l’équipe</a:t>
            </a:r>
          </a:p>
          <a:p>
            <a:r>
              <a:rPr lang="fr-FR" sz="1800" dirty="0" smtClean="0"/>
              <a:t>Vrai leader = celui qui discerne correctement</a:t>
            </a:r>
          </a:p>
          <a:p>
            <a:r>
              <a:rPr lang="fr-FR" sz="1800" b="1" dirty="0" smtClean="0"/>
              <a:t>La </a:t>
            </a:r>
            <a:r>
              <a:rPr lang="fr-FR" sz="1800" b="1" dirty="0" err="1" smtClean="0"/>
              <a:t>priere</a:t>
            </a:r>
            <a:r>
              <a:rPr lang="fr-FR" sz="1800" b="1" dirty="0" smtClean="0"/>
              <a:t> </a:t>
            </a:r>
            <a:r>
              <a:rPr lang="fr-FR" sz="1800" dirty="0" smtClean="0"/>
              <a:t>; porter les intentions de prière du groupe !</a:t>
            </a:r>
          </a:p>
          <a:p>
            <a:r>
              <a:rPr lang="fr-FR" sz="1800" dirty="0" smtClean="0"/>
              <a:t>Porter nos amis EDC au Liban</a:t>
            </a:r>
          </a:p>
          <a:p>
            <a:r>
              <a:rPr lang="fr-FR" sz="1800" dirty="0" smtClean="0"/>
              <a:t>Croiser le monde de l’éducation et de l’entreprise</a:t>
            </a:r>
          </a:p>
          <a:p>
            <a:r>
              <a:rPr lang="fr-FR" sz="1800" dirty="0" smtClean="0"/>
              <a:t>BBQ de fin d’année</a:t>
            </a:r>
          </a:p>
          <a:p>
            <a:r>
              <a:rPr lang="fr-FR" sz="1800" dirty="0" smtClean="0"/>
              <a:t>Evitez l’entre soi, la mondanité !</a:t>
            </a:r>
          </a:p>
          <a:p>
            <a:r>
              <a:rPr lang="fr-FR" sz="1800" dirty="0" smtClean="0"/>
              <a:t>Réfléchir, se transformer</a:t>
            </a:r>
          </a:p>
          <a:p>
            <a:r>
              <a:rPr lang="fr-FR" sz="1800" b="1" dirty="0" smtClean="0"/>
              <a:t>Prendre soin des autres membres en difficultés</a:t>
            </a:r>
          </a:p>
          <a:p>
            <a:r>
              <a:rPr lang="fr-FR" sz="1800" dirty="0" smtClean="0"/>
              <a:t>Groupe </a:t>
            </a:r>
            <a:r>
              <a:rPr lang="fr-FR" sz="1800" dirty="0" err="1" smtClean="0"/>
              <a:t>Whatsao</a:t>
            </a:r>
            <a:r>
              <a:rPr lang="fr-FR" sz="1800" dirty="0" smtClean="0"/>
              <a:t> pour se soutenir en équipe</a:t>
            </a:r>
          </a:p>
          <a:p>
            <a:r>
              <a:rPr lang="fr-FR" sz="1800" dirty="0" smtClean="0"/>
              <a:t>Cahier de prières</a:t>
            </a:r>
          </a:p>
          <a:p>
            <a:endParaRPr lang="fr-FR" sz="1800" b="1" dirty="0" smtClean="0"/>
          </a:p>
          <a:p>
            <a:endParaRPr lang="fr-FR" sz="1400" dirty="0" smtClean="0"/>
          </a:p>
          <a:p>
            <a:endParaRPr lang="fr-FR" sz="1400" dirty="0" smtClean="0"/>
          </a:p>
          <a:p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79638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558314"/>
            <a:ext cx="12192000" cy="129968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" name="Google Shape;65;p14"/>
          <p:cNvCxnSpPr/>
          <p:nvPr/>
        </p:nvCxnSpPr>
        <p:spPr>
          <a:xfrm>
            <a:off x="5125600" y="701043"/>
            <a:ext cx="970400" cy="0"/>
          </a:xfrm>
          <a:prstGeom prst="straightConnector1">
            <a:avLst/>
          </a:prstGeom>
          <a:noFill/>
          <a:ln w="19050" cap="flat" cmpd="sng">
            <a:solidFill>
              <a:srgbClr val="FA822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Google Shape;63;p14">
            <a:extLst>
              <a:ext uri="{FF2B5EF4-FFF2-40B4-BE49-F238E27FC236}">
                <a16:creationId xmlns="" xmlns:a16="http://schemas.microsoft.com/office/drawing/2014/main" id="{DA2753B5-C3F5-B407-4F96-FACD833E4E51}"/>
              </a:ext>
            </a:extLst>
          </p:cNvPr>
          <p:cNvSpPr txBox="1"/>
          <p:nvPr/>
        </p:nvSpPr>
        <p:spPr>
          <a:xfrm>
            <a:off x="58323" y="-22024"/>
            <a:ext cx="11360800" cy="541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fr" sz="3200" kern="0" dirty="0">
                <a:solidFill>
                  <a:srgbClr val="2F456C"/>
                </a:solidFill>
                <a:latin typeface="Source Sans Pro Black"/>
                <a:ea typeface="Source Sans Pro Black"/>
                <a:cs typeface="Arial"/>
                <a:sym typeface="Source Sans Pro Black"/>
              </a:rPr>
              <a:t>2 – Mission des conseillers spirituels</a:t>
            </a:r>
            <a:endParaRPr sz="3200" kern="0" dirty="0">
              <a:solidFill>
                <a:srgbClr val="2F456C"/>
              </a:solidFill>
              <a:latin typeface="Source Sans Pro Black"/>
              <a:ea typeface="Source Sans Pro Black"/>
              <a:cs typeface="Source Sans Pro Black"/>
              <a:sym typeface="Source Sans Pro Black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="" xmlns:a16="http://schemas.microsoft.com/office/drawing/2014/main" id="{129CD67B-D325-046F-31A5-B4C04B08D540}"/>
              </a:ext>
            </a:extLst>
          </p:cNvPr>
          <p:cNvSpPr txBox="1"/>
          <p:nvPr/>
        </p:nvSpPr>
        <p:spPr>
          <a:xfrm>
            <a:off x="193039" y="4145100"/>
            <a:ext cx="9647559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fr-FR" sz="2000" b="1" kern="0" dirty="0">
                <a:solidFill>
                  <a:srgbClr val="FB822C"/>
                </a:solidFill>
                <a:latin typeface="Calibri" panose="020F0502020204030204" pitchFamily="34" charset="0"/>
                <a:cs typeface="Arial"/>
                <a:sym typeface="Arial"/>
              </a:rPr>
              <a:t>Dans votre binôme avec le président d’équipe, rencontrez-vous des difficultés ? Des succès ? </a:t>
            </a:r>
          </a:p>
          <a:p>
            <a:pPr defTabSz="1219170">
              <a:buClr>
                <a:srgbClr val="000000"/>
              </a:buClr>
            </a:pPr>
            <a:r>
              <a:rPr lang="fr-FR" sz="1600" b="1" kern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Synthèse des réponses ouvertes :</a:t>
            </a:r>
          </a:p>
          <a:p>
            <a:pPr marL="228594" indent="-228594" defTabSz="1219170"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fr-FR" kern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Difficultés : trouver du temps pour créer du lien, peu de travail en commun, difficile de trouver sa place vis-à-vis du président</a:t>
            </a:r>
          </a:p>
          <a:p>
            <a:pPr marL="228594" indent="-228594" defTabSz="1219170"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fr-FR" kern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Succès : décision ensemble des orientations pour l’équipe, organisation d’un temps de ressourcement en équipe</a:t>
            </a:r>
          </a:p>
          <a:p>
            <a:pPr defTabSz="1219170">
              <a:buClr>
                <a:srgbClr val="000000"/>
              </a:buClr>
            </a:pPr>
            <a:endParaRPr lang="fr-FR" kern="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/>
              <a:sym typeface="Arial"/>
            </a:endParaRPr>
          </a:p>
        </p:txBody>
      </p:sp>
      <p:grpSp>
        <p:nvGrpSpPr>
          <p:cNvPr id="4" name="Groupe 3">
            <a:extLst>
              <a:ext uri="{FF2B5EF4-FFF2-40B4-BE49-F238E27FC236}">
                <a16:creationId xmlns="" xmlns:a16="http://schemas.microsoft.com/office/drawing/2014/main" id="{EFF9BF72-21E9-F57A-8EDA-829716C35930}"/>
              </a:ext>
            </a:extLst>
          </p:cNvPr>
          <p:cNvGrpSpPr/>
          <p:nvPr/>
        </p:nvGrpSpPr>
        <p:grpSpPr>
          <a:xfrm>
            <a:off x="193038" y="701042"/>
            <a:ext cx="8585201" cy="3444058"/>
            <a:chOff x="144780" y="801192"/>
            <a:chExt cx="4447886" cy="1770554"/>
          </a:xfrm>
        </p:grpSpPr>
        <p:pic>
          <p:nvPicPr>
            <p:cNvPr id="10242" name="Picture 2" descr="Tableau des réponses au formulaire Forms. Titre de la question : Parvenez-vous à fonctionner en binôme avec votre président d'équipe ?&#10;. Nombre de réponses : 108 réponses.">
              <a:extLst>
                <a:ext uri="{FF2B5EF4-FFF2-40B4-BE49-F238E27FC236}">
                  <a16:creationId xmlns="" xmlns:a16="http://schemas.microsoft.com/office/drawing/2014/main" id="{A65EE150-A13D-0920-0A33-1A63B624135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72" b="-1"/>
            <a:stretch/>
          </p:blipFill>
          <p:spPr bwMode="auto">
            <a:xfrm>
              <a:off x="144780" y="801192"/>
              <a:ext cx="4441404" cy="17705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6E7609F6-4347-E59B-5FDA-C4C90A428457}"/>
                </a:ext>
              </a:extLst>
            </p:cNvPr>
            <p:cNvSpPr/>
            <p:nvPr/>
          </p:nvSpPr>
          <p:spPr>
            <a:xfrm>
              <a:off x="2932562" y="1607070"/>
              <a:ext cx="1660104" cy="838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fr-FR" sz="1867" kern="0">
                <a:solidFill>
                  <a:srgbClr val="FFFFFF"/>
                </a:solidFill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799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507114"/>
            <a:ext cx="12192000" cy="129968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" name="Google Shape;65;p14"/>
          <p:cNvCxnSpPr/>
          <p:nvPr/>
        </p:nvCxnSpPr>
        <p:spPr>
          <a:xfrm>
            <a:off x="5125600" y="701043"/>
            <a:ext cx="970400" cy="0"/>
          </a:xfrm>
          <a:prstGeom prst="straightConnector1">
            <a:avLst/>
          </a:prstGeom>
          <a:noFill/>
          <a:ln w="19050" cap="flat" cmpd="sng">
            <a:solidFill>
              <a:srgbClr val="FA822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Google Shape;63;p14">
            <a:extLst>
              <a:ext uri="{FF2B5EF4-FFF2-40B4-BE49-F238E27FC236}">
                <a16:creationId xmlns="" xmlns:a16="http://schemas.microsoft.com/office/drawing/2014/main" id="{DA2753B5-C3F5-B407-4F96-FACD833E4E51}"/>
              </a:ext>
            </a:extLst>
          </p:cNvPr>
          <p:cNvSpPr txBox="1"/>
          <p:nvPr/>
        </p:nvSpPr>
        <p:spPr>
          <a:xfrm>
            <a:off x="58323" y="-22024"/>
            <a:ext cx="11360800" cy="541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fr" sz="3200" kern="0" dirty="0">
                <a:solidFill>
                  <a:srgbClr val="2F456C"/>
                </a:solidFill>
                <a:latin typeface="Source Sans Pro Black"/>
                <a:ea typeface="Source Sans Pro Black"/>
                <a:cs typeface="Arial"/>
                <a:sym typeface="Source Sans Pro Black"/>
              </a:rPr>
              <a:t>2 – Mission des conseillers spirituels</a:t>
            </a:r>
            <a:endParaRPr sz="3200" kern="0" dirty="0">
              <a:solidFill>
                <a:srgbClr val="2F456C"/>
              </a:solidFill>
              <a:latin typeface="Source Sans Pro Black"/>
              <a:ea typeface="Source Sans Pro Black"/>
              <a:cs typeface="Source Sans Pro Black"/>
              <a:sym typeface="Source Sans Pro Black"/>
            </a:endParaRPr>
          </a:p>
        </p:txBody>
      </p:sp>
      <p:pic>
        <p:nvPicPr>
          <p:cNvPr id="4" name="Picture 4" descr="Tableau des réponses au formulaire Forms. Titre de la question : Dans le cadre de votre mission, et en lien avec le président d'équipe, vous intervenez sur &#10;. Nombre de réponses : .">
            <a:extLst>
              <a:ext uri="{FF2B5EF4-FFF2-40B4-BE49-F238E27FC236}">
                <a16:creationId xmlns="" xmlns:a16="http://schemas.microsoft.com/office/drawing/2014/main" id="{E788BB12-C634-65C5-9391-76FD36D60D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70"/>
          <a:stretch/>
        </p:blipFill>
        <p:spPr bwMode="auto">
          <a:xfrm>
            <a:off x="134733" y="747676"/>
            <a:ext cx="6154307" cy="2736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e 5">
            <a:extLst>
              <a:ext uri="{FF2B5EF4-FFF2-40B4-BE49-F238E27FC236}">
                <a16:creationId xmlns="" xmlns:a16="http://schemas.microsoft.com/office/drawing/2014/main" id="{EC052580-0DAE-1CE2-AC44-AA598DD842BF}"/>
              </a:ext>
            </a:extLst>
          </p:cNvPr>
          <p:cNvGrpSpPr/>
          <p:nvPr/>
        </p:nvGrpSpPr>
        <p:grpSpPr>
          <a:xfrm>
            <a:off x="6289040" y="936880"/>
            <a:ext cx="5902960" cy="2676829"/>
            <a:chOff x="4648200" y="775025"/>
            <a:chExt cx="4427220" cy="2007622"/>
          </a:xfrm>
        </p:grpSpPr>
        <p:pic>
          <p:nvPicPr>
            <p:cNvPr id="11266" name="Picture 2" descr="Tableau des réponses au formulaire Forms. Titre de la question : Vous veillez -avec votre président d'équipe- au respect des 3 temps d'une réunion d&quot;équipe :&#10;&#10;Prière (15minutes au moins) &gt;Tour de table (1h maximum) &gt; Partage autour du thème (1h au moins) ?&#10;. Nombre de réponses : 108 réponses.">
              <a:extLst>
                <a:ext uri="{FF2B5EF4-FFF2-40B4-BE49-F238E27FC236}">
                  <a16:creationId xmlns="" xmlns:a16="http://schemas.microsoft.com/office/drawing/2014/main" id="{A2205390-E271-E478-2990-B3BABE79D1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775025"/>
              <a:ext cx="4427220" cy="20076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795B24DA-816C-946E-2299-B459A971689F}"/>
                </a:ext>
              </a:extLst>
            </p:cNvPr>
            <p:cNvSpPr/>
            <p:nvPr/>
          </p:nvSpPr>
          <p:spPr>
            <a:xfrm>
              <a:off x="7331496" y="1928159"/>
              <a:ext cx="1660104" cy="838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fr-FR" sz="1867" kern="0">
                <a:solidFill>
                  <a:srgbClr val="FFFFFF"/>
                </a:solidFill>
                <a:sym typeface="Arial"/>
              </a:endParaRPr>
            </a:p>
          </p:txBody>
        </p:sp>
      </p:grpSp>
      <p:sp>
        <p:nvSpPr>
          <p:cNvPr id="10" name="ZoneTexte 9">
            <a:extLst>
              <a:ext uri="{FF2B5EF4-FFF2-40B4-BE49-F238E27FC236}">
                <a16:creationId xmlns="" xmlns:a16="http://schemas.microsoft.com/office/drawing/2014/main" id="{028E5A78-5A29-5E2C-2117-AB9F11A24197}"/>
              </a:ext>
            </a:extLst>
          </p:cNvPr>
          <p:cNvSpPr txBox="1"/>
          <p:nvPr/>
        </p:nvSpPr>
        <p:spPr>
          <a:xfrm>
            <a:off x="203200" y="3649199"/>
            <a:ext cx="11877040" cy="3118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fr-FR" sz="1600" b="1" kern="0" dirty="0">
                <a:solidFill>
                  <a:srgbClr val="FB822C"/>
                </a:solidFill>
                <a:latin typeface="Calibri" panose="020F0502020204030204" pitchFamily="34" charset="0"/>
                <a:cs typeface="Arial"/>
                <a:sym typeface="Arial"/>
              </a:rPr>
              <a:t>Dans ce respect des 3 temps, quelles difficultés rencontrez-vous  ? Quelles bonnes pratiques pourriez-vous nous partager </a:t>
            </a:r>
            <a:r>
              <a:rPr lang="fr-FR" sz="1467" b="1" kern="0" dirty="0">
                <a:solidFill>
                  <a:srgbClr val="FB822C"/>
                </a:solidFill>
                <a:latin typeface="Calibri" panose="020F0502020204030204" pitchFamily="34" charset="0"/>
                <a:cs typeface="Arial"/>
                <a:sym typeface="Arial"/>
              </a:rPr>
              <a:t>?</a:t>
            </a:r>
          </a:p>
          <a:p>
            <a:pPr defTabSz="1219170">
              <a:buClr>
                <a:srgbClr val="000000"/>
              </a:buClr>
            </a:pPr>
            <a:r>
              <a:rPr lang="fr-FR" sz="1333" b="1" kern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Synthèse des réponses ouvertes :</a:t>
            </a:r>
          </a:p>
          <a:p>
            <a:pPr defTabSz="1219170">
              <a:buClr>
                <a:srgbClr val="000000"/>
              </a:buClr>
            </a:pPr>
            <a:r>
              <a:rPr lang="fr-FR" sz="1400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/>
                <a:sym typeface="Arial"/>
              </a:rPr>
              <a:t>2/3 rencontrent des difficultés, 1/3 n'en rencontrent pas</a:t>
            </a:r>
          </a:p>
          <a:p>
            <a:pPr marL="228594" indent="-228594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fr-FR" sz="1400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/>
                <a:sym typeface="Arial"/>
              </a:rPr>
              <a:t>D'une façon générale le temps de prière n'est jamais sacrifié sur l'autel du respect des horaires (sauf s'il est à la fin de la réunion, ce qui est rare)</a:t>
            </a:r>
          </a:p>
          <a:p>
            <a:pPr marL="228594" indent="-228594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fr-FR" sz="1400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/>
                <a:sym typeface="Arial"/>
              </a:rPr>
              <a:t>Tour de table est souvent trop long, voire "envahissant", et cela se fait au détriment du thème prévu</a:t>
            </a:r>
          </a:p>
          <a:p>
            <a:pPr marL="228594" indent="-228594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fr-FR" sz="1400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/>
                <a:sym typeface="Arial"/>
              </a:rPr>
              <a:t>Les positions des CS sont divergentes : certains demandent à ce que les 3 temps soient strictement respectés, d'autres estiment que l'échange entre les membres est primordial aux EDC ; notamment lorsqu'un membre est en difficulté.</a:t>
            </a:r>
          </a:p>
          <a:p>
            <a:pPr marL="228594" indent="-228594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fr-FR" sz="1400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/>
                <a:sym typeface="Arial"/>
              </a:rPr>
              <a:t>Certains CS estiment qu'il est impossible d'assurer correctement les 3 temps dans une réunion qui dure généralement 2h30 (voire 2h), et alternent d'une réunion sur l'autre tour de table et échanges sur le thème</a:t>
            </a:r>
          </a:p>
          <a:p>
            <a:pPr marL="228594" indent="-228594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fr-FR" sz="1400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/>
                <a:sym typeface="Arial"/>
              </a:rPr>
              <a:t>Préparation du thème inégale, parfois insuffisante </a:t>
            </a:r>
          </a:p>
          <a:p>
            <a:pPr marL="228594" indent="-228594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fr-FR" sz="1400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/>
                <a:sym typeface="Arial"/>
              </a:rPr>
              <a:t>Le sujet de la dimension œcuménique insuffisante est abordé (par des CS protestants)</a:t>
            </a:r>
          </a:p>
          <a:p>
            <a:pPr marL="228594" indent="-228594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fr-FR" sz="1400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/>
                <a:sym typeface="Arial"/>
              </a:rPr>
              <a:t>Enfin, une clarification des "3 temps" est demandée . Un CS n'en n'avait jamais entendu parler...</a:t>
            </a:r>
          </a:p>
          <a:p>
            <a:pPr defTabSz="1219170">
              <a:buClr>
                <a:srgbClr val="000000"/>
              </a:buClr>
            </a:pPr>
            <a:endParaRPr lang="fr-FR" sz="1333" b="1" kern="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endParaRPr lang="fr-FR" sz="1400" b="1" kern="0" dirty="0">
              <a:solidFill>
                <a:srgbClr val="FB822C"/>
              </a:solidFill>
              <a:latin typeface="Calibri" panose="020F050202020403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508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22F15A2D-2324-487D-A02A-BF46C5C580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xmlns="" id="{2AEAFA59-923A-4F54-8B49-44C970BCC3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37E9D4B-7BFA-4D10-B666-547BAC4994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9E582125-FF18-1C66-EBCB-FD6E25BB34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7581" y="623275"/>
            <a:ext cx="3746949" cy="5607881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1FAD50D8-2C6D-60ED-982E-131E12EC8CCD}"/>
              </a:ext>
            </a:extLst>
          </p:cNvPr>
          <p:cNvSpPr txBox="1"/>
          <p:nvPr/>
        </p:nvSpPr>
        <p:spPr>
          <a:xfrm>
            <a:off x="800100" y="1739900"/>
            <a:ext cx="386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2060"/>
                </a:solidFill>
              </a:rPr>
              <a:t>Le binôme président d’équipe et Conseiller spirituel </a:t>
            </a:r>
          </a:p>
        </p:txBody>
      </p:sp>
    </p:spTree>
    <p:extLst>
      <p:ext uri="{BB962C8B-B14F-4D97-AF65-F5344CB8AC3E}">
        <p14:creationId xmlns:p14="http://schemas.microsoft.com/office/powerpoint/2010/main" val="152162824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066998" y="150831"/>
            <a:ext cx="3022334" cy="502797"/>
          </a:xfrm>
        </p:spPr>
        <p:txBody>
          <a:bodyPr>
            <a:normAutofit fontScale="90000"/>
          </a:bodyPr>
          <a:lstStyle/>
          <a:p>
            <a:r>
              <a:rPr lang="fr-FR" sz="2800" dirty="0" smtClean="0"/>
              <a:t>Retours sur le </a:t>
            </a:r>
            <a:r>
              <a:rPr lang="fr-FR" sz="2800" dirty="0" err="1" smtClean="0"/>
              <a:t>binome</a:t>
            </a:r>
            <a:r>
              <a:rPr lang="fr-FR" sz="2800" dirty="0" smtClean="0"/>
              <a:t> CS/PE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3306" y="150831"/>
            <a:ext cx="11376259" cy="5951586"/>
          </a:xfrm>
        </p:spPr>
        <p:txBody>
          <a:bodyPr>
            <a:noAutofit/>
          </a:bodyPr>
          <a:lstStyle/>
          <a:p>
            <a:endParaRPr lang="fr-FR" sz="1400" dirty="0" smtClean="0"/>
          </a:p>
          <a:p>
            <a:endParaRPr lang="fr-FR" sz="1400" dirty="0" smtClean="0"/>
          </a:p>
          <a:p>
            <a:endParaRPr lang="fr-FR" sz="1400" dirty="0" smtClean="0"/>
          </a:p>
          <a:p>
            <a:endParaRPr lang="fr-FR" sz="1400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193306" y="15083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>
                    <a:lumMod val="75000"/>
                  </a:schemeClr>
                </a:solidFill>
                <a:latin typeface="Baloo 2" panose="03080502040302020200" pitchFamily="66" charset="77"/>
                <a:ea typeface="+mn-ea"/>
                <a:cs typeface="Baloo 2" panose="03080502040302020200" pitchFamily="66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75000"/>
                  </a:schemeClr>
                </a:solidFill>
                <a:latin typeface="Baloo 2" panose="03080502040302020200" pitchFamily="66" charset="77"/>
                <a:ea typeface="+mn-ea"/>
                <a:cs typeface="Baloo 2" panose="03080502040302020200" pitchFamily="66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>
                    <a:lumMod val="75000"/>
                  </a:schemeClr>
                </a:solidFill>
                <a:latin typeface="Baloo 2" panose="03080502040302020200" pitchFamily="66" charset="77"/>
                <a:ea typeface="+mn-ea"/>
                <a:cs typeface="Baloo 2" panose="03080502040302020200" pitchFamily="66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75000"/>
                  </a:schemeClr>
                </a:solidFill>
                <a:latin typeface="Baloo 2" panose="03080502040302020200" pitchFamily="66" charset="77"/>
                <a:ea typeface="+mn-ea"/>
                <a:cs typeface="Baloo 2" panose="03080502040302020200" pitchFamily="66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75000"/>
                  </a:schemeClr>
                </a:solidFill>
                <a:latin typeface="Baloo 2" panose="03080502040302020200" pitchFamily="66" charset="77"/>
                <a:ea typeface="+mn-ea"/>
                <a:cs typeface="Baloo 2" panose="03080502040302020200" pitchFamily="66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b="1" u="sng" dirty="0" err="1" smtClean="0"/>
              <a:t>Ide</a:t>
            </a:r>
            <a:r>
              <a:rPr lang="fr-FR" sz="24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</a:t>
            </a:r>
            <a:endParaRPr lang="fr-FR" sz="24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1800" dirty="0" smtClean="0"/>
              <a:t>Se voir en dehors des réunions (fréquence mensuelle ? Déjeuner ,…)</a:t>
            </a:r>
          </a:p>
          <a:p>
            <a:r>
              <a:rPr lang="fr-FR" sz="1800" dirty="0" smtClean="0"/>
              <a:t>Trouver le bon équilibre entre le </a:t>
            </a:r>
            <a:r>
              <a:rPr lang="fr-FR" sz="1800" dirty="0" err="1" smtClean="0"/>
              <a:t>pE</a:t>
            </a:r>
            <a:r>
              <a:rPr lang="fr-FR" sz="1800" dirty="0" smtClean="0"/>
              <a:t> et CS</a:t>
            </a:r>
          </a:p>
          <a:p>
            <a:r>
              <a:rPr lang="fr-FR" sz="1800" dirty="0" smtClean="0"/>
              <a:t>Nourrir la relation du </a:t>
            </a:r>
            <a:r>
              <a:rPr lang="fr-FR" sz="1800" dirty="0" err="1" smtClean="0"/>
              <a:t>binome</a:t>
            </a:r>
            <a:endParaRPr lang="fr-FR" sz="1800" dirty="0" smtClean="0"/>
          </a:p>
          <a:p>
            <a:r>
              <a:rPr lang="fr-FR" sz="1800" dirty="0" smtClean="0"/>
              <a:t>Recadrer les échanges de l’équipe lors des réunions</a:t>
            </a:r>
          </a:p>
          <a:p>
            <a:r>
              <a:rPr lang="fr-FR" sz="1800" dirty="0" smtClean="0"/>
              <a:t>Quid formation sur le « </a:t>
            </a:r>
            <a:r>
              <a:rPr lang="fr-FR" sz="1800" dirty="0" err="1" smtClean="0"/>
              <a:t>role</a:t>
            </a:r>
            <a:r>
              <a:rPr lang="fr-FR" sz="1800" dirty="0" smtClean="0"/>
              <a:t> de CS aux EDC » ??</a:t>
            </a:r>
          </a:p>
          <a:p>
            <a:r>
              <a:rPr lang="fr-FR" sz="1800" dirty="0" smtClean="0"/>
              <a:t>Connaissance du mouvement par le CS doit </a:t>
            </a:r>
            <a:r>
              <a:rPr lang="fr-FR" sz="1800" dirty="0" err="1" smtClean="0"/>
              <a:t>etre</a:t>
            </a:r>
            <a:r>
              <a:rPr lang="fr-FR" sz="1800" dirty="0" smtClean="0"/>
              <a:t> importante / pas une activité secondaire</a:t>
            </a:r>
          </a:p>
          <a:p>
            <a:r>
              <a:rPr lang="fr-FR" sz="1800" dirty="0" smtClean="0"/>
              <a:t>Le CS ne doit pas </a:t>
            </a:r>
            <a:r>
              <a:rPr lang="fr-FR" sz="1800" dirty="0" err="1" smtClean="0"/>
              <a:t>etre</a:t>
            </a:r>
            <a:r>
              <a:rPr lang="fr-FR" sz="1800" dirty="0" smtClean="0"/>
              <a:t> le seul responsable de l’aspect « spirituel »</a:t>
            </a:r>
          </a:p>
          <a:p>
            <a:r>
              <a:rPr lang="fr-FR" sz="1800" dirty="0" smtClean="0"/>
              <a:t>Le CS doit recentrer sur le message du Christ ! Sur l’Evangile…</a:t>
            </a:r>
          </a:p>
          <a:p>
            <a:r>
              <a:rPr lang="fr-FR" sz="1800" dirty="0" smtClean="0"/>
              <a:t>Conseille au CS de contacter le CSR (Bernard </a:t>
            </a:r>
            <a:r>
              <a:rPr lang="fr-FR" sz="1800" dirty="0" err="1" smtClean="0"/>
              <a:t>Senelle</a:t>
            </a:r>
            <a:r>
              <a:rPr lang="fr-FR" sz="1800" dirty="0" smtClean="0"/>
              <a:t>)</a:t>
            </a:r>
          </a:p>
          <a:p>
            <a:r>
              <a:rPr lang="fr-FR" sz="1800" dirty="0" smtClean="0"/>
              <a:t>C’est le </a:t>
            </a:r>
            <a:r>
              <a:rPr lang="fr-FR" sz="1800" dirty="0" err="1" smtClean="0"/>
              <a:t>binome</a:t>
            </a:r>
            <a:r>
              <a:rPr lang="fr-FR" sz="1800" dirty="0" smtClean="0"/>
              <a:t> qui est « moteur » pas l’un des 2 seulement !</a:t>
            </a:r>
          </a:p>
          <a:p>
            <a:r>
              <a:rPr lang="fr-FR" sz="1800" dirty="0" err="1" smtClean="0"/>
              <a:t>Binome</a:t>
            </a:r>
            <a:r>
              <a:rPr lang="fr-FR" sz="1800" dirty="0" smtClean="0"/>
              <a:t> doit veiller a ce que l’équipe « garde le cap » ! (vs orientations du mouvement,…)</a:t>
            </a:r>
          </a:p>
          <a:p>
            <a:r>
              <a:rPr lang="fr-FR" sz="1800" dirty="0" smtClean="0"/>
              <a:t>CS doit prier POUR et AVEC l’équipe</a:t>
            </a:r>
          </a:p>
          <a:p>
            <a:r>
              <a:rPr lang="fr-FR" sz="1800" dirty="0" smtClean="0"/>
              <a:t>Organiser des rencontres de secteur des CS / « venez et voyez </a:t>
            </a:r>
            <a:r>
              <a:rPr lang="fr-FR" sz="1800" dirty="0" err="1" smtClean="0"/>
              <a:t>special</a:t>
            </a:r>
            <a:r>
              <a:rPr lang="fr-FR" sz="1800" dirty="0" smtClean="0"/>
              <a:t> CS</a:t>
            </a:r>
          </a:p>
          <a:p>
            <a:r>
              <a:rPr lang="fr-FR" sz="1800" dirty="0" smtClean="0"/>
              <a:t>Le CS doit comprendre l’entreprise (management,…)</a:t>
            </a:r>
          </a:p>
          <a:p>
            <a:r>
              <a:rPr lang="fr-FR" sz="1800" dirty="0" smtClean="0"/>
              <a:t>Le </a:t>
            </a:r>
            <a:r>
              <a:rPr lang="fr-FR" sz="1800" dirty="0" err="1" smtClean="0"/>
              <a:t>bnome</a:t>
            </a:r>
            <a:r>
              <a:rPr lang="fr-FR" sz="1800" dirty="0" smtClean="0"/>
              <a:t> doit fixer des orientations a l’équipe (choix du thème,…)</a:t>
            </a:r>
          </a:p>
          <a:p>
            <a:r>
              <a:rPr lang="fr-FR" sz="1800" dirty="0" smtClean="0"/>
              <a:t>Le CS doit participer aux temps forts du mouvement</a:t>
            </a:r>
          </a:p>
          <a:p>
            <a:r>
              <a:rPr lang="fr-FR" sz="1800" dirty="0" smtClean="0"/>
              <a:t>Avoir 1 œil attentif sur les membres en difficulté !</a:t>
            </a:r>
          </a:p>
          <a:p>
            <a:endParaRPr lang="fr-FR" sz="1800" dirty="0" smtClean="0"/>
          </a:p>
          <a:p>
            <a:endParaRPr lang="fr-FR" sz="1800" dirty="0" smtClean="0"/>
          </a:p>
          <a:p>
            <a:endParaRPr lang="fr-FR" sz="1800" dirty="0" smtClean="0"/>
          </a:p>
          <a:p>
            <a:endParaRPr lang="fr-FR" sz="1800" dirty="0" smtClean="0"/>
          </a:p>
          <a:p>
            <a:endParaRPr lang="fr-FR" sz="1800" dirty="0"/>
          </a:p>
          <a:p>
            <a:endParaRPr lang="fr-FR" sz="1800" u="sng" dirty="0"/>
          </a:p>
        </p:txBody>
      </p:sp>
    </p:spTree>
    <p:extLst>
      <p:ext uri="{BB962C8B-B14F-4D97-AF65-F5344CB8AC3E}">
        <p14:creationId xmlns:p14="http://schemas.microsoft.com/office/powerpoint/2010/main" val="49305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>
            <a:extLst>
              <a:ext uri="{FF2B5EF4-FFF2-40B4-BE49-F238E27FC236}">
                <a16:creationId xmlns="" xmlns:a16="http://schemas.microsoft.com/office/drawing/2014/main" id="{0A9FFE15-F064-0B08-FA78-EDC93168BC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081" y="1167897"/>
            <a:ext cx="12055525" cy="478118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fr-FR" sz="5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		   AGIR  en ENTREPRISE</a:t>
            </a:r>
          </a:p>
          <a:p>
            <a:pPr marL="0" indent="0">
              <a:buNone/>
            </a:pPr>
            <a:endParaRPr lang="fr-FR" sz="5100" dirty="0"/>
          </a:p>
          <a:p>
            <a:r>
              <a:rPr lang="fr-FR" sz="5100" dirty="0"/>
              <a:t>Je pars de mon expérience d’entrepreneur/dirigeant : quizz                       7mn   </a:t>
            </a:r>
          </a:p>
          <a:p>
            <a:pPr marL="0" indent="0">
              <a:buNone/>
            </a:pPr>
            <a:r>
              <a:rPr lang="fr-FR" sz="5100" dirty="0"/>
              <a:t>                                              </a:t>
            </a:r>
            <a:endParaRPr lang="fr-FR" sz="5100" dirty="0">
              <a:solidFill>
                <a:srgbClr val="00B050"/>
              </a:solidFill>
            </a:endParaRPr>
          </a:p>
          <a:p>
            <a:r>
              <a:rPr lang="fr-FR" sz="5100" dirty="0"/>
              <a:t>J’échange avec mon voisin de droite sur un point fort et un point faible   10 mn				                                   </a:t>
            </a:r>
            <a:endParaRPr lang="fr-FR" sz="5100" dirty="0">
              <a:solidFill>
                <a:srgbClr val="00B050"/>
              </a:solidFill>
            </a:endParaRPr>
          </a:p>
          <a:p>
            <a:r>
              <a:rPr lang="fr-FR" sz="5100" dirty="0"/>
              <a:t>Je réfléchis et choisis une piste à développer (aide avec fiche support)     7mn   						   </a:t>
            </a:r>
            <a:r>
              <a:rPr lang="fr-FR" sz="5100" dirty="0">
                <a:solidFill>
                  <a:srgbClr val="00B050"/>
                </a:solidFill>
              </a:rPr>
              <a:t>   </a:t>
            </a:r>
          </a:p>
          <a:p>
            <a:r>
              <a:rPr lang="fr-FR" sz="5100" dirty="0"/>
              <a:t>J’échange avec mon voisin de gauche ce que j’aimerais mettre en œuvre dans mon entreprise    		 						       5mn </a:t>
            </a:r>
          </a:p>
          <a:p>
            <a:pPr marL="0" indent="0">
              <a:buNone/>
            </a:pPr>
            <a:r>
              <a:rPr lang="fr-FR" sz="5100" dirty="0"/>
              <a:t>   							        </a:t>
            </a:r>
            <a:endParaRPr lang="fr-FR" sz="5100" dirty="0">
              <a:solidFill>
                <a:srgbClr val="00B050"/>
              </a:solidFill>
            </a:endParaRPr>
          </a:p>
          <a:p>
            <a:r>
              <a:rPr lang="fr-FR" sz="5100" dirty="0"/>
              <a:t>Conclusion : comment tirer parti de cet atelier pour dynamiser ma vie d’équipe et engager un agir ensemble et chacun         				5mn                      </a:t>
            </a:r>
            <a:endParaRPr lang="fr-FR" sz="5100" dirty="0">
              <a:solidFill>
                <a:srgbClr val="00B05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fr-FR" dirty="0"/>
          </a:p>
        </p:txBody>
      </p:sp>
      <p:pic>
        <p:nvPicPr>
          <p:cNvPr id="3" name="Image 2" descr="Une image contenant logo&#10;&#10;Description générée automatiquement">
            <a:extLst>
              <a:ext uri="{FF2B5EF4-FFF2-40B4-BE49-F238E27FC236}">
                <a16:creationId xmlns="" xmlns:a16="http://schemas.microsoft.com/office/drawing/2014/main" id="{66DE61A1-BB2A-CB8C-525C-92FE5D7177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975" y="-244147"/>
            <a:ext cx="1997359" cy="141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18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B2A1EEEF-D1F4-E0C4-E0FE-46C15F6AE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851" y="1086414"/>
            <a:ext cx="10701950" cy="3720975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b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FR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			              </a:t>
            </a:r>
            <a:r>
              <a:rPr lang="fr-FR" sz="3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AGIR  en EQUIPE: </a:t>
            </a:r>
            <a:br>
              <a:rPr lang="fr-FR" sz="3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FR" sz="3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fr-FR" sz="3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FR" sz="3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 1 TEMPS FORT A VIVRE ENSEMBLE :  aller à la rencontre</a:t>
            </a:r>
            <a:br>
              <a:rPr lang="fr-FR" sz="3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FR" sz="3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fr-FR" sz="3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FR" sz="3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 1 SOIREE pour VIVRE L’ATELIER AGIR EN </a:t>
            </a:r>
            <a:r>
              <a:rPr lang="fr-FR" sz="36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ENTREPRISE            </a:t>
            </a:r>
            <a:r>
              <a:rPr lang="fr-FR" sz="3600" b="1" kern="10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fr-FR" sz="3600" b="1" kern="10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FR" sz="3600" b="1" kern="10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</a:t>
            </a:r>
            <a:r>
              <a:rPr lang="fr-FR" sz="36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</a:t>
            </a:r>
            <a:r>
              <a:rPr lang="fr-FR" sz="3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(notre) fragilité : une source de croissance?</a:t>
            </a:r>
            <a:br>
              <a:rPr lang="fr-FR" sz="3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fr-FR" sz="3600" b="1" dirty="0"/>
          </a:p>
        </p:txBody>
      </p:sp>
      <p:pic>
        <p:nvPicPr>
          <p:cNvPr id="4" name="Espace réservé du contenu 3" descr="Une image contenant logo&#10;&#10;Description générée automatiquement">
            <a:extLst>
              <a:ext uri="{FF2B5EF4-FFF2-40B4-BE49-F238E27FC236}">
                <a16:creationId xmlns="" xmlns:a16="http://schemas.microsoft.com/office/drawing/2014/main" id="{52887139-4B42-1134-8791-BD8D98E95A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562" y="-206470"/>
            <a:ext cx="2032462" cy="143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09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17a54ed-bf0f-4c6b-80e6-f1279bcd46a1">
      <Terms xmlns="http://schemas.microsoft.com/office/infopath/2007/PartnerControls"/>
    </lcf76f155ced4ddcb4097134ff3c332f>
    <TaxCatchAll xmlns="850cef48-617b-4cc0-8df5-b803f21e691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5F7B85F6FCF249B6CB94FFBF6D64FD" ma:contentTypeVersion="12" ma:contentTypeDescription="Crée un document." ma:contentTypeScope="" ma:versionID="6d1ab148db5c4e08a15715d120cbc296">
  <xsd:schema xmlns:xsd="http://www.w3.org/2001/XMLSchema" xmlns:xs="http://www.w3.org/2001/XMLSchema" xmlns:p="http://schemas.microsoft.com/office/2006/metadata/properties" xmlns:ns2="417a54ed-bf0f-4c6b-80e6-f1279bcd46a1" xmlns:ns3="850cef48-617b-4cc0-8df5-b803f21e6919" targetNamespace="http://schemas.microsoft.com/office/2006/metadata/properties" ma:root="true" ma:fieldsID="0309e47c181959c55cc980b374733b0b" ns2:_="" ns3:_="">
    <xsd:import namespace="417a54ed-bf0f-4c6b-80e6-f1279bcd46a1"/>
    <xsd:import namespace="850cef48-617b-4cc0-8df5-b803f21e691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7a54ed-bf0f-4c6b-80e6-f1279bcd46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alises d’images" ma:readOnly="false" ma:fieldId="{5cf76f15-5ced-4ddc-b409-7134ff3c332f}" ma:taxonomyMulti="true" ma:sspId="58be82cf-bb98-49e5-8c48-415f04e0e8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0cef48-617b-4cc0-8df5-b803f21e6919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14727620-7e87-4af4-9e0e-64047ef4aa66}" ma:internalName="TaxCatchAll" ma:showField="CatchAllData" ma:web="850cef48-617b-4cc0-8df5-b803f21e691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7B71FF6-A5FD-42E7-A526-85D105A3BD4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29C6726-78AA-45AD-BF2D-136C2E95C83D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850cef48-617b-4cc0-8df5-b803f21e6919"/>
    <ds:schemaRef ds:uri="http://purl.org/dc/dcmitype/"/>
    <ds:schemaRef ds:uri="http://schemas.microsoft.com/office/infopath/2007/PartnerControls"/>
    <ds:schemaRef ds:uri="417a54ed-bf0f-4c6b-80e6-f1279bcd46a1"/>
    <ds:schemaRef ds:uri="http://schemas.microsoft.com/office/2006/documentManagement/type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49C880D7-8C83-45B4-B83C-1B4458AD65C2}">
  <ds:schemaRefs>
    <ds:schemaRef ds:uri="417a54ed-bf0f-4c6b-80e6-f1279bcd46a1"/>
    <ds:schemaRef ds:uri="850cef48-617b-4cc0-8df5-b803f21e691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3233</TotalTime>
  <Words>312</Words>
  <Application>Microsoft Office PowerPoint</Application>
  <PresentationFormat>Grand écran</PresentationFormat>
  <Paragraphs>93</Paragraphs>
  <Slides>11</Slides>
  <Notes>2</Notes>
  <HiddenSlides>4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11</vt:i4>
      </vt:variant>
    </vt:vector>
  </HeadingPairs>
  <TitlesOfParts>
    <vt:vector size="24" baseType="lpstr">
      <vt:lpstr>advent</vt:lpstr>
      <vt:lpstr>Arial</vt:lpstr>
      <vt:lpstr>Baloo 2</vt:lpstr>
      <vt:lpstr>Calibri</vt:lpstr>
      <vt:lpstr>Calibri Light</vt:lpstr>
      <vt:lpstr>Source Sans Pro Black</vt:lpstr>
      <vt:lpstr>Tahoma</vt:lpstr>
      <vt:lpstr>Times New Roman</vt:lpstr>
      <vt:lpstr>Wingdings</vt:lpstr>
      <vt:lpstr>Thème Office</vt:lpstr>
      <vt:lpstr>Conception personnalisée</vt:lpstr>
      <vt:lpstr>1_Conception personnalisée</vt:lpstr>
      <vt:lpstr>2_Conception personnalisée</vt:lpstr>
      <vt:lpstr>Présentation PowerPoint</vt:lpstr>
      <vt:lpstr>Présentation PowerPoint</vt:lpstr>
      <vt:lpstr>Les pepites des PE/ CS</vt:lpstr>
      <vt:lpstr>Présentation PowerPoint</vt:lpstr>
      <vt:lpstr>Présentation PowerPoint</vt:lpstr>
      <vt:lpstr>Présentation PowerPoint</vt:lpstr>
      <vt:lpstr>Retours sur le binome CS/PE</vt:lpstr>
      <vt:lpstr>Présentation PowerPoint</vt:lpstr>
      <vt:lpstr>                      AGIR  en EQUIPE:   -  1 TEMPS FORT A VIVRE ENSEMBLE :  aller à la rencontre  -  1 SOIREE pour VIVRE L’ATELIER AGIR EN ENTREPRISE                        la (notre) fragilité : une source de croissance? </vt:lpstr>
      <vt:lpstr>Situation   IDFO   (01/24)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Marina Durand-Viel</dc:creator>
  <cp:lastModifiedBy>edward hladky</cp:lastModifiedBy>
  <cp:revision>49</cp:revision>
  <cp:lastPrinted>2024-01-29T14:50:34Z</cp:lastPrinted>
  <dcterms:created xsi:type="dcterms:W3CDTF">2012-07-30T22:21:58Z</dcterms:created>
  <dcterms:modified xsi:type="dcterms:W3CDTF">2024-01-30T14:42:41Z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0x010100955F7B85F6FCF249B6CB94FFBF6D64FD</vt:lpwstr>
  </property>
  <property fmtid="{D5CDD505-2E9C-101B-9397-08002B2CF9AE}" pid="3" name="MediaServiceImageTags">
    <vt:lpwstr/>
  </property>
</Properties>
</file>